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84" r:id="rId2"/>
    <p:sldId id="285" r:id="rId3"/>
    <p:sldId id="264" r:id="rId4"/>
    <p:sldId id="265" r:id="rId5"/>
    <p:sldId id="266" r:id="rId6"/>
    <p:sldId id="267" r:id="rId7"/>
    <p:sldId id="278" r:id="rId8"/>
    <p:sldId id="263" r:id="rId9"/>
    <p:sldId id="279" r:id="rId10"/>
    <p:sldId id="280" r:id="rId11"/>
    <p:sldId id="281" r:id="rId12"/>
    <p:sldId id="282" r:id="rId13"/>
    <p:sldId id="269" r:id="rId14"/>
    <p:sldId id="270" r:id="rId15"/>
    <p:sldId id="271" r:id="rId16"/>
    <p:sldId id="272" r:id="rId17"/>
    <p:sldId id="273" r:id="rId18"/>
    <p:sldId id="274" r:id="rId19"/>
    <p:sldId id="283" r:id="rId20"/>
    <p:sldId id="275" r:id="rId21"/>
    <p:sldId id="276" r:id="rId22"/>
    <p:sldId id="257"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20" autoAdjust="0"/>
    <p:restoredTop sz="94660"/>
  </p:normalViewPr>
  <p:slideViewPr>
    <p:cSldViewPr>
      <p:cViewPr varScale="1">
        <p:scale>
          <a:sx n="74" d="100"/>
          <a:sy n="74" d="100"/>
        </p:scale>
        <p:origin x="1930"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ru-RU"/>
  <c:roundedCorners val="1"/>
  <c:style val="18"/>
  <c:chart>
    <c:title>
      <c:tx>
        <c:rich>
          <a:bodyPr/>
          <a:lstStyle/>
          <a:p>
            <a:pPr>
              <a:defRPr/>
            </a:pPr>
            <a:r>
              <a:rPr lang="en-US"/>
              <a:t>Asset share</a:t>
            </a:r>
            <a:endParaRPr lang="ru-RU"/>
          </a:p>
        </c:rich>
      </c:tx>
      <c:overlay val="1"/>
    </c:title>
    <c:autoTitleDeleted val="0"/>
    <c:plotArea>
      <c:layout/>
      <c:pieChart>
        <c:varyColors val="1"/>
        <c:ser>
          <c:idx val="0"/>
          <c:order val="0"/>
          <c:tx>
            <c:strRef>
              <c:f>Лист1!$B$1</c:f>
              <c:strCache>
                <c:ptCount val="1"/>
                <c:pt idx="0">
                  <c:v>Продажи</c:v>
                </c:pt>
              </c:strCache>
            </c:strRef>
          </c:tx>
          <c:cat>
            <c:strRef>
              <c:f>Лист1!$A$2:$A$6</c:f>
              <c:strCache>
                <c:ptCount val="5"/>
                <c:pt idx="0">
                  <c:v>National Bank</c:v>
                </c:pt>
                <c:pt idx="1">
                  <c:v>Sberbank</c:v>
                </c:pt>
                <c:pt idx="2">
                  <c:v>ForteBank</c:v>
                </c:pt>
                <c:pt idx="3">
                  <c:v>Kaspi Bank</c:v>
                </c:pt>
                <c:pt idx="4">
                  <c:v>others</c:v>
                </c:pt>
              </c:strCache>
            </c:strRef>
          </c:cat>
          <c:val>
            <c:numRef>
              <c:f>Лист1!$B$2:$B$6</c:f>
              <c:numCache>
                <c:formatCode>0.00%</c:formatCode>
                <c:ptCount val="5"/>
                <c:pt idx="0">
                  <c:v>0.33600000000000002</c:v>
                </c:pt>
                <c:pt idx="1">
                  <c:v>8.3000000000000004E-2</c:v>
                </c:pt>
                <c:pt idx="2">
                  <c:v>7.2999999999999995E-2</c:v>
                </c:pt>
                <c:pt idx="3">
                  <c:v>7.8E-2</c:v>
                </c:pt>
                <c:pt idx="4" formatCode="0%">
                  <c:v>0.43</c:v>
                </c:pt>
              </c:numCache>
            </c:numRef>
          </c:val>
          <c:extLst>
            <c:ext xmlns:c16="http://schemas.microsoft.com/office/drawing/2014/chart" uri="{C3380CC4-5D6E-409C-BE32-E72D297353CC}">
              <c16:uniqueId val="{00000000-1509-490E-8337-2870375060AA}"/>
            </c:ext>
          </c:extLst>
        </c:ser>
        <c:dLbls>
          <c:showLegendKey val="0"/>
          <c:showVal val="0"/>
          <c:showCatName val="0"/>
          <c:showSerName val="0"/>
          <c:showPercent val="0"/>
          <c:showBubbleSize val="0"/>
          <c:showLeaderLines val="1"/>
        </c:dLbls>
        <c:firstSliceAng val="0"/>
      </c:pieChart>
    </c:plotArea>
    <c:legend>
      <c:legendPos val="r"/>
      <c:legendEntry>
        <c:idx val="0"/>
        <c:txPr>
          <a:bodyPr/>
          <a:lstStyle/>
          <a:p>
            <a:pPr>
              <a:defRPr>
                <a:latin typeface="Times New Roman" pitchFamily="18" charset="0"/>
                <a:cs typeface="Times New Roman" pitchFamily="18" charset="0"/>
              </a:defRPr>
            </a:pPr>
            <a:endParaRPr lang="ru-RU"/>
          </a:p>
        </c:txPr>
      </c:legendEntry>
      <c:legendEntry>
        <c:idx val="1"/>
        <c:txPr>
          <a:bodyPr/>
          <a:lstStyle/>
          <a:p>
            <a:pPr>
              <a:defRPr>
                <a:latin typeface="Times New Roman" pitchFamily="18" charset="0"/>
                <a:cs typeface="Times New Roman" pitchFamily="18" charset="0"/>
              </a:defRPr>
            </a:pPr>
            <a:endParaRPr lang="ru-RU"/>
          </a:p>
        </c:txPr>
      </c:legendEntry>
      <c:legendEntry>
        <c:idx val="2"/>
        <c:txPr>
          <a:bodyPr/>
          <a:lstStyle/>
          <a:p>
            <a:pPr>
              <a:defRPr>
                <a:latin typeface="Times New Roman" pitchFamily="18" charset="0"/>
                <a:cs typeface="Times New Roman" pitchFamily="18" charset="0"/>
              </a:defRPr>
            </a:pPr>
            <a:endParaRPr lang="ru-RU"/>
          </a:p>
        </c:txPr>
      </c:legendEntry>
      <c:legendEntry>
        <c:idx val="3"/>
        <c:txPr>
          <a:bodyPr/>
          <a:lstStyle/>
          <a:p>
            <a:pPr>
              <a:defRPr>
                <a:latin typeface="Times New Roman" pitchFamily="18" charset="0"/>
                <a:cs typeface="Times New Roman" pitchFamily="18" charset="0"/>
              </a:defRPr>
            </a:pPr>
            <a:endParaRPr lang="ru-RU"/>
          </a:p>
        </c:txPr>
      </c:legendEntry>
      <c:legendEntry>
        <c:idx val="4"/>
        <c:txPr>
          <a:bodyPr/>
          <a:lstStyle/>
          <a:p>
            <a:pPr>
              <a:defRPr>
                <a:latin typeface="Times New Roman" pitchFamily="18" charset="0"/>
                <a:cs typeface="Times New Roman" pitchFamily="18" charset="0"/>
              </a:defRPr>
            </a:pPr>
            <a:endParaRPr lang="ru-RU"/>
          </a:p>
        </c:txPr>
      </c:legendEntry>
      <c:layout>
        <c:manualLayout>
          <c:xMode val="edge"/>
          <c:yMode val="edge"/>
          <c:x val="0.65518730847405571"/>
          <c:y val="0.18919512795275589"/>
          <c:w val="0.32957460542955802"/>
          <c:h val="0.72642224409448819"/>
        </c:manualLayout>
      </c:layout>
      <c:overlay val="1"/>
    </c:legend>
    <c:plotVisOnly val="1"/>
    <c:dispBlanksAs val="zero"/>
    <c:showDLblsOverMax val="1"/>
  </c:chart>
  <c:txPr>
    <a:bodyPr/>
    <a:lstStyle/>
    <a:p>
      <a:pPr>
        <a:defRPr sz="1800"/>
      </a:pPr>
      <a:endParaRPr lang="ru-RU"/>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203EA9-8F7D-443B-8061-BB02D655E579}" type="doc">
      <dgm:prSet loTypeId="urn:microsoft.com/office/officeart/2005/8/layout/hierarchy3" loCatId="list" qsTypeId="urn:microsoft.com/office/officeart/2005/8/quickstyle/simple1" qsCatId="simple" csTypeId="urn:microsoft.com/office/officeart/2005/8/colors/colorful5" csCatId="colorful" phldr="1"/>
      <dgm:spPr/>
      <dgm:t>
        <a:bodyPr/>
        <a:lstStyle/>
        <a:p>
          <a:endParaRPr lang="ru-RU"/>
        </a:p>
      </dgm:t>
    </dgm:pt>
    <dgm:pt modelId="{9B3506C1-46DD-4763-8863-A2096512B2DE}">
      <dgm:prSet phldrT="[Текст]"/>
      <dgm:spPr/>
      <dgm:t>
        <a:bodyPr/>
        <a:lstStyle/>
        <a:p>
          <a:r>
            <a:rPr lang="en-US" dirty="0"/>
            <a:t>object</a:t>
          </a:r>
          <a:endParaRPr lang="ru-RU" dirty="0"/>
        </a:p>
      </dgm:t>
    </dgm:pt>
    <dgm:pt modelId="{709A3F74-AB2F-4FDA-B55A-77326314A915}" type="parTrans" cxnId="{6FED13E5-3564-4DEF-A756-5E66CD5F3E2E}">
      <dgm:prSet/>
      <dgm:spPr/>
      <dgm:t>
        <a:bodyPr/>
        <a:lstStyle/>
        <a:p>
          <a:endParaRPr lang="ru-RU"/>
        </a:p>
      </dgm:t>
    </dgm:pt>
    <dgm:pt modelId="{041B49BA-59A5-430F-91CE-34F00FAE2B69}" type="sibTrans" cxnId="{6FED13E5-3564-4DEF-A756-5E66CD5F3E2E}">
      <dgm:prSet/>
      <dgm:spPr/>
      <dgm:t>
        <a:bodyPr/>
        <a:lstStyle/>
        <a:p>
          <a:endParaRPr lang="ru-RU"/>
        </a:p>
      </dgm:t>
    </dgm:pt>
    <dgm:pt modelId="{ACB6B39B-66B0-476E-B1EE-AD2946238840}">
      <dgm:prSet phldrT="[Текст]"/>
      <dgm:spPr/>
      <dgm:t>
        <a:bodyPr/>
        <a:lstStyle/>
        <a:p>
          <a:r>
            <a:rPr lang="en-US" dirty="0"/>
            <a:t>the format of writing the article IMRAD.</a:t>
          </a:r>
          <a:endParaRPr lang="ru-RU" dirty="0"/>
        </a:p>
      </dgm:t>
    </dgm:pt>
    <dgm:pt modelId="{E7F99BBB-E0DE-42D9-9662-6C5E079F0510}" type="parTrans" cxnId="{3FD241BC-3D6B-4FCE-B4C5-2425D360683D}">
      <dgm:prSet/>
      <dgm:spPr/>
      <dgm:t>
        <a:bodyPr/>
        <a:lstStyle/>
        <a:p>
          <a:endParaRPr lang="ru-RU"/>
        </a:p>
      </dgm:t>
    </dgm:pt>
    <dgm:pt modelId="{FA74EAC8-EF22-4149-98AE-2319AAC6C2A9}" type="sibTrans" cxnId="{3FD241BC-3D6B-4FCE-B4C5-2425D360683D}">
      <dgm:prSet/>
      <dgm:spPr/>
      <dgm:t>
        <a:bodyPr/>
        <a:lstStyle/>
        <a:p>
          <a:endParaRPr lang="ru-RU"/>
        </a:p>
      </dgm:t>
    </dgm:pt>
    <dgm:pt modelId="{322E5CA7-D89F-4BA1-8C34-0525FE012210}">
      <dgm:prSet phldrT="[Текст]"/>
      <dgm:spPr/>
      <dgm:t>
        <a:bodyPr/>
        <a:lstStyle/>
        <a:p>
          <a:r>
            <a:rPr lang="en-US" dirty="0"/>
            <a:t>subject</a:t>
          </a:r>
          <a:endParaRPr lang="ru-RU" dirty="0"/>
        </a:p>
      </dgm:t>
    </dgm:pt>
    <dgm:pt modelId="{F68FE59E-A643-40D5-8F51-9D009520EAAF}" type="parTrans" cxnId="{B2191144-E104-465B-A08F-319DA50E03BE}">
      <dgm:prSet/>
      <dgm:spPr/>
      <dgm:t>
        <a:bodyPr/>
        <a:lstStyle/>
        <a:p>
          <a:endParaRPr lang="ru-RU"/>
        </a:p>
      </dgm:t>
    </dgm:pt>
    <dgm:pt modelId="{2E2704F8-D8EF-42E5-B997-1FAE4E1E473C}" type="sibTrans" cxnId="{B2191144-E104-465B-A08F-319DA50E03BE}">
      <dgm:prSet/>
      <dgm:spPr/>
      <dgm:t>
        <a:bodyPr/>
        <a:lstStyle/>
        <a:p>
          <a:endParaRPr lang="ru-RU"/>
        </a:p>
      </dgm:t>
    </dgm:pt>
    <dgm:pt modelId="{B9C5ADD0-F711-484D-B32A-C702474C417B}">
      <dgm:prSet phldrT="[Текст]"/>
      <dgm:spPr/>
      <dgm:t>
        <a:bodyPr/>
        <a:lstStyle/>
        <a:p>
          <a:r>
            <a:rPr lang="en-US" dirty="0"/>
            <a:t>the features and prospects of the structure of a scientific article IMRAD format.</a:t>
          </a:r>
          <a:endParaRPr lang="ru-RU" dirty="0"/>
        </a:p>
      </dgm:t>
    </dgm:pt>
    <dgm:pt modelId="{FB0B723F-ED8D-4B9F-BF58-7D00A8125614}" type="parTrans" cxnId="{97F6E2F1-7C62-438B-9643-26D3C980617A}">
      <dgm:prSet/>
      <dgm:spPr/>
      <dgm:t>
        <a:bodyPr/>
        <a:lstStyle/>
        <a:p>
          <a:endParaRPr lang="ru-RU"/>
        </a:p>
      </dgm:t>
    </dgm:pt>
    <dgm:pt modelId="{D3BDE06D-B320-43E6-9392-73B692670DA2}" type="sibTrans" cxnId="{97F6E2F1-7C62-438B-9643-26D3C980617A}">
      <dgm:prSet/>
      <dgm:spPr/>
      <dgm:t>
        <a:bodyPr/>
        <a:lstStyle/>
        <a:p>
          <a:endParaRPr lang="ru-RU"/>
        </a:p>
      </dgm:t>
    </dgm:pt>
    <dgm:pt modelId="{F02270B9-29D6-4CCE-9BAD-9B29715F453A}" type="pres">
      <dgm:prSet presAssocID="{77203EA9-8F7D-443B-8061-BB02D655E579}" presName="diagram" presStyleCnt="0">
        <dgm:presLayoutVars>
          <dgm:chPref val="1"/>
          <dgm:dir/>
          <dgm:animOne val="branch"/>
          <dgm:animLvl val="lvl"/>
          <dgm:resizeHandles/>
        </dgm:presLayoutVars>
      </dgm:prSet>
      <dgm:spPr/>
    </dgm:pt>
    <dgm:pt modelId="{71BA81F7-EDED-4D2A-B7CB-D1150B9D2575}" type="pres">
      <dgm:prSet presAssocID="{9B3506C1-46DD-4763-8863-A2096512B2DE}" presName="root" presStyleCnt="0"/>
      <dgm:spPr/>
    </dgm:pt>
    <dgm:pt modelId="{2785D626-3A67-48D3-8B27-735279F606FA}" type="pres">
      <dgm:prSet presAssocID="{9B3506C1-46DD-4763-8863-A2096512B2DE}" presName="rootComposite" presStyleCnt="0"/>
      <dgm:spPr/>
    </dgm:pt>
    <dgm:pt modelId="{50A6254D-34A6-4568-8D71-ACE39E391646}" type="pres">
      <dgm:prSet presAssocID="{9B3506C1-46DD-4763-8863-A2096512B2DE}" presName="rootText" presStyleLbl="node1" presStyleIdx="0" presStyleCnt="2"/>
      <dgm:spPr/>
    </dgm:pt>
    <dgm:pt modelId="{E18EDDEA-C53F-4D90-B6A3-810BE65CFED5}" type="pres">
      <dgm:prSet presAssocID="{9B3506C1-46DD-4763-8863-A2096512B2DE}" presName="rootConnector" presStyleLbl="node1" presStyleIdx="0" presStyleCnt="2"/>
      <dgm:spPr/>
    </dgm:pt>
    <dgm:pt modelId="{9B3F8507-BDEC-4640-A79C-E4530858C411}" type="pres">
      <dgm:prSet presAssocID="{9B3506C1-46DD-4763-8863-A2096512B2DE}" presName="childShape" presStyleCnt="0"/>
      <dgm:spPr/>
    </dgm:pt>
    <dgm:pt modelId="{C88AD42E-FF2B-4B88-9F4E-4B2F99B048DE}" type="pres">
      <dgm:prSet presAssocID="{E7F99BBB-E0DE-42D9-9662-6C5E079F0510}" presName="Name13" presStyleLbl="parChTrans1D2" presStyleIdx="0" presStyleCnt="2"/>
      <dgm:spPr/>
    </dgm:pt>
    <dgm:pt modelId="{89770FA9-2646-4B4C-927A-4C0AE639C97A}" type="pres">
      <dgm:prSet presAssocID="{ACB6B39B-66B0-476E-B1EE-AD2946238840}" presName="childText" presStyleLbl="bgAcc1" presStyleIdx="0" presStyleCnt="2">
        <dgm:presLayoutVars>
          <dgm:bulletEnabled val="1"/>
        </dgm:presLayoutVars>
      </dgm:prSet>
      <dgm:spPr/>
    </dgm:pt>
    <dgm:pt modelId="{43800F12-26CB-4B84-8BBC-28BE53B4296F}" type="pres">
      <dgm:prSet presAssocID="{322E5CA7-D89F-4BA1-8C34-0525FE012210}" presName="root" presStyleCnt="0"/>
      <dgm:spPr/>
    </dgm:pt>
    <dgm:pt modelId="{27CE0495-9832-4649-B84E-86174BE9E8F4}" type="pres">
      <dgm:prSet presAssocID="{322E5CA7-D89F-4BA1-8C34-0525FE012210}" presName="rootComposite" presStyleCnt="0"/>
      <dgm:spPr/>
    </dgm:pt>
    <dgm:pt modelId="{7703C87C-91FD-478B-8392-8E584D697F18}" type="pres">
      <dgm:prSet presAssocID="{322E5CA7-D89F-4BA1-8C34-0525FE012210}" presName="rootText" presStyleLbl="node1" presStyleIdx="1" presStyleCnt="2"/>
      <dgm:spPr/>
    </dgm:pt>
    <dgm:pt modelId="{C20EFA34-E6F5-4ACF-9BA9-D05F4C3A7E26}" type="pres">
      <dgm:prSet presAssocID="{322E5CA7-D89F-4BA1-8C34-0525FE012210}" presName="rootConnector" presStyleLbl="node1" presStyleIdx="1" presStyleCnt="2"/>
      <dgm:spPr/>
    </dgm:pt>
    <dgm:pt modelId="{C7CFCB2A-CD8D-4D9E-A858-F3CF35F89D78}" type="pres">
      <dgm:prSet presAssocID="{322E5CA7-D89F-4BA1-8C34-0525FE012210}" presName="childShape" presStyleCnt="0"/>
      <dgm:spPr/>
    </dgm:pt>
    <dgm:pt modelId="{D74AD5D3-25E3-47E5-BE47-F1FA7D3680EF}" type="pres">
      <dgm:prSet presAssocID="{FB0B723F-ED8D-4B9F-BF58-7D00A8125614}" presName="Name13" presStyleLbl="parChTrans1D2" presStyleIdx="1" presStyleCnt="2"/>
      <dgm:spPr/>
    </dgm:pt>
    <dgm:pt modelId="{0A997038-4B81-482A-ACFE-FB6C351EBD6F}" type="pres">
      <dgm:prSet presAssocID="{B9C5ADD0-F711-484D-B32A-C702474C417B}" presName="childText" presStyleLbl="bgAcc1" presStyleIdx="1" presStyleCnt="2">
        <dgm:presLayoutVars>
          <dgm:bulletEnabled val="1"/>
        </dgm:presLayoutVars>
      </dgm:prSet>
      <dgm:spPr/>
    </dgm:pt>
  </dgm:ptLst>
  <dgm:cxnLst>
    <dgm:cxn modelId="{721E833A-CB97-4FD2-8A48-F67CFF1AD29F}" type="presOf" srcId="{77203EA9-8F7D-443B-8061-BB02D655E579}" destId="{F02270B9-29D6-4CCE-9BAD-9B29715F453A}" srcOrd="0" destOrd="0" presId="urn:microsoft.com/office/officeart/2005/8/layout/hierarchy3"/>
    <dgm:cxn modelId="{A47AE943-46D8-4733-8B98-F4CB2DD74C19}" type="presOf" srcId="{322E5CA7-D89F-4BA1-8C34-0525FE012210}" destId="{C20EFA34-E6F5-4ACF-9BA9-D05F4C3A7E26}" srcOrd="1" destOrd="0" presId="urn:microsoft.com/office/officeart/2005/8/layout/hierarchy3"/>
    <dgm:cxn modelId="{B2191144-E104-465B-A08F-319DA50E03BE}" srcId="{77203EA9-8F7D-443B-8061-BB02D655E579}" destId="{322E5CA7-D89F-4BA1-8C34-0525FE012210}" srcOrd="1" destOrd="0" parTransId="{F68FE59E-A643-40D5-8F51-9D009520EAAF}" sibTransId="{2E2704F8-D8EF-42E5-B997-1FAE4E1E473C}"/>
    <dgm:cxn modelId="{2A994645-7879-4EE2-86E9-FC21001FE77F}" type="presOf" srcId="{E7F99BBB-E0DE-42D9-9662-6C5E079F0510}" destId="{C88AD42E-FF2B-4B88-9F4E-4B2F99B048DE}" srcOrd="0" destOrd="0" presId="urn:microsoft.com/office/officeart/2005/8/layout/hierarchy3"/>
    <dgm:cxn modelId="{20F55F48-13F1-4426-82B4-83036ABB9B72}" type="presOf" srcId="{FB0B723F-ED8D-4B9F-BF58-7D00A8125614}" destId="{D74AD5D3-25E3-47E5-BE47-F1FA7D3680EF}" srcOrd="0" destOrd="0" presId="urn:microsoft.com/office/officeart/2005/8/layout/hierarchy3"/>
    <dgm:cxn modelId="{A9D7906C-6A25-4AE6-BF93-B140819686B2}" type="presOf" srcId="{9B3506C1-46DD-4763-8863-A2096512B2DE}" destId="{E18EDDEA-C53F-4D90-B6A3-810BE65CFED5}" srcOrd="1" destOrd="0" presId="urn:microsoft.com/office/officeart/2005/8/layout/hierarchy3"/>
    <dgm:cxn modelId="{8F005DBB-4D28-4B99-A549-99A872931E4E}" type="presOf" srcId="{9B3506C1-46DD-4763-8863-A2096512B2DE}" destId="{50A6254D-34A6-4568-8D71-ACE39E391646}" srcOrd="0" destOrd="0" presId="urn:microsoft.com/office/officeart/2005/8/layout/hierarchy3"/>
    <dgm:cxn modelId="{3FD241BC-3D6B-4FCE-B4C5-2425D360683D}" srcId="{9B3506C1-46DD-4763-8863-A2096512B2DE}" destId="{ACB6B39B-66B0-476E-B1EE-AD2946238840}" srcOrd="0" destOrd="0" parTransId="{E7F99BBB-E0DE-42D9-9662-6C5E079F0510}" sibTransId="{FA74EAC8-EF22-4149-98AE-2319AAC6C2A9}"/>
    <dgm:cxn modelId="{B98354C6-8F74-4BAD-8AFA-7F783C9CDA18}" type="presOf" srcId="{B9C5ADD0-F711-484D-B32A-C702474C417B}" destId="{0A997038-4B81-482A-ACFE-FB6C351EBD6F}" srcOrd="0" destOrd="0" presId="urn:microsoft.com/office/officeart/2005/8/layout/hierarchy3"/>
    <dgm:cxn modelId="{1ADE9CE2-3C52-4D17-9D2C-5E75EB6C285E}" type="presOf" srcId="{ACB6B39B-66B0-476E-B1EE-AD2946238840}" destId="{89770FA9-2646-4B4C-927A-4C0AE639C97A}" srcOrd="0" destOrd="0" presId="urn:microsoft.com/office/officeart/2005/8/layout/hierarchy3"/>
    <dgm:cxn modelId="{6FED13E5-3564-4DEF-A756-5E66CD5F3E2E}" srcId="{77203EA9-8F7D-443B-8061-BB02D655E579}" destId="{9B3506C1-46DD-4763-8863-A2096512B2DE}" srcOrd="0" destOrd="0" parTransId="{709A3F74-AB2F-4FDA-B55A-77326314A915}" sibTransId="{041B49BA-59A5-430F-91CE-34F00FAE2B69}"/>
    <dgm:cxn modelId="{93CA23E8-5DFF-47BF-A150-F5FA8CE529AE}" type="presOf" srcId="{322E5CA7-D89F-4BA1-8C34-0525FE012210}" destId="{7703C87C-91FD-478B-8392-8E584D697F18}" srcOrd="0" destOrd="0" presId="urn:microsoft.com/office/officeart/2005/8/layout/hierarchy3"/>
    <dgm:cxn modelId="{97F6E2F1-7C62-438B-9643-26D3C980617A}" srcId="{322E5CA7-D89F-4BA1-8C34-0525FE012210}" destId="{B9C5ADD0-F711-484D-B32A-C702474C417B}" srcOrd="0" destOrd="0" parTransId="{FB0B723F-ED8D-4B9F-BF58-7D00A8125614}" sibTransId="{D3BDE06D-B320-43E6-9392-73B692670DA2}"/>
    <dgm:cxn modelId="{BE5708B0-A2B0-4D14-ACA6-09CFE73E6FB9}" type="presParOf" srcId="{F02270B9-29D6-4CCE-9BAD-9B29715F453A}" destId="{71BA81F7-EDED-4D2A-B7CB-D1150B9D2575}" srcOrd="0" destOrd="0" presId="urn:microsoft.com/office/officeart/2005/8/layout/hierarchy3"/>
    <dgm:cxn modelId="{5246590F-47BA-4030-9314-764ACF701FA1}" type="presParOf" srcId="{71BA81F7-EDED-4D2A-B7CB-D1150B9D2575}" destId="{2785D626-3A67-48D3-8B27-735279F606FA}" srcOrd="0" destOrd="0" presId="urn:microsoft.com/office/officeart/2005/8/layout/hierarchy3"/>
    <dgm:cxn modelId="{B57AD054-E9D6-4557-A7FD-7B3AA82CCC3C}" type="presParOf" srcId="{2785D626-3A67-48D3-8B27-735279F606FA}" destId="{50A6254D-34A6-4568-8D71-ACE39E391646}" srcOrd="0" destOrd="0" presId="urn:microsoft.com/office/officeart/2005/8/layout/hierarchy3"/>
    <dgm:cxn modelId="{99C754AD-8E6F-46F9-A8F1-D38BFA906596}" type="presParOf" srcId="{2785D626-3A67-48D3-8B27-735279F606FA}" destId="{E18EDDEA-C53F-4D90-B6A3-810BE65CFED5}" srcOrd="1" destOrd="0" presId="urn:microsoft.com/office/officeart/2005/8/layout/hierarchy3"/>
    <dgm:cxn modelId="{53720610-8AA0-41B4-A072-7B8EE11CCC00}" type="presParOf" srcId="{71BA81F7-EDED-4D2A-B7CB-D1150B9D2575}" destId="{9B3F8507-BDEC-4640-A79C-E4530858C411}" srcOrd="1" destOrd="0" presId="urn:microsoft.com/office/officeart/2005/8/layout/hierarchy3"/>
    <dgm:cxn modelId="{81C999A2-8CCF-4775-82A0-BEF0C81D3EC7}" type="presParOf" srcId="{9B3F8507-BDEC-4640-A79C-E4530858C411}" destId="{C88AD42E-FF2B-4B88-9F4E-4B2F99B048DE}" srcOrd="0" destOrd="0" presId="urn:microsoft.com/office/officeart/2005/8/layout/hierarchy3"/>
    <dgm:cxn modelId="{C8879CAC-9AE8-4D8D-8CE3-8A034EE30ADA}" type="presParOf" srcId="{9B3F8507-BDEC-4640-A79C-E4530858C411}" destId="{89770FA9-2646-4B4C-927A-4C0AE639C97A}" srcOrd="1" destOrd="0" presId="urn:microsoft.com/office/officeart/2005/8/layout/hierarchy3"/>
    <dgm:cxn modelId="{684C0550-0A49-4B84-B447-C9412C9E46E5}" type="presParOf" srcId="{F02270B9-29D6-4CCE-9BAD-9B29715F453A}" destId="{43800F12-26CB-4B84-8BBC-28BE53B4296F}" srcOrd="1" destOrd="0" presId="urn:microsoft.com/office/officeart/2005/8/layout/hierarchy3"/>
    <dgm:cxn modelId="{72337C05-6B79-4FC0-AC56-5E8E15FCFF30}" type="presParOf" srcId="{43800F12-26CB-4B84-8BBC-28BE53B4296F}" destId="{27CE0495-9832-4649-B84E-86174BE9E8F4}" srcOrd="0" destOrd="0" presId="urn:microsoft.com/office/officeart/2005/8/layout/hierarchy3"/>
    <dgm:cxn modelId="{7823FB65-2418-43AD-9679-232FFD984C62}" type="presParOf" srcId="{27CE0495-9832-4649-B84E-86174BE9E8F4}" destId="{7703C87C-91FD-478B-8392-8E584D697F18}" srcOrd="0" destOrd="0" presId="urn:microsoft.com/office/officeart/2005/8/layout/hierarchy3"/>
    <dgm:cxn modelId="{7D84D3BC-4D98-44A7-A1AE-CD3871DBF8F4}" type="presParOf" srcId="{27CE0495-9832-4649-B84E-86174BE9E8F4}" destId="{C20EFA34-E6F5-4ACF-9BA9-D05F4C3A7E26}" srcOrd="1" destOrd="0" presId="urn:microsoft.com/office/officeart/2005/8/layout/hierarchy3"/>
    <dgm:cxn modelId="{E7238309-3905-4C7F-A4C1-003E8D4B14F9}" type="presParOf" srcId="{43800F12-26CB-4B84-8BBC-28BE53B4296F}" destId="{C7CFCB2A-CD8D-4D9E-A858-F3CF35F89D78}" srcOrd="1" destOrd="0" presId="urn:microsoft.com/office/officeart/2005/8/layout/hierarchy3"/>
    <dgm:cxn modelId="{AA5B837A-31B4-420A-AC06-C5A88DD013AC}" type="presParOf" srcId="{C7CFCB2A-CD8D-4D9E-A858-F3CF35F89D78}" destId="{D74AD5D3-25E3-47E5-BE47-F1FA7D3680EF}" srcOrd="0" destOrd="0" presId="urn:microsoft.com/office/officeart/2005/8/layout/hierarchy3"/>
    <dgm:cxn modelId="{CF08E468-F476-42F5-8F53-4ACF8097945C}" type="presParOf" srcId="{C7CFCB2A-CD8D-4D9E-A858-F3CF35F89D78}" destId="{0A997038-4B81-482A-ACFE-FB6C351EBD6F}"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18B532-5F6C-44DC-ACF6-E1CE1B7E093F}" type="doc">
      <dgm:prSet loTypeId="urn:microsoft.com/office/officeart/2005/8/layout/hProcess9" loCatId="process" qsTypeId="urn:microsoft.com/office/officeart/2005/8/quickstyle/simple1" qsCatId="simple" csTypeId="urn:microsoft.com/office/officeart/2005/8/colors/accent1_2" csCatId="accent1" phldr="1"/>
      <dgm:spPr/>
    </dgm:pt>
    <dgm:pt modelId="{486282C2-07F6-41A8-8ACE-8D226E905F4D}">
      <dgm:prSet phldrT="[Текст]"/>
      <dgm:spPr/>
      <dgm:t>
        <a:bodyPr/>
        <a:lstStyle/>
        <a:p>
          <a:r>
            <a:rPr lang="en-US" dirty="0"/>
            <a:t>This standard (template) for the design of scientific articles was developed in the 1970s and in fact became mandatory for articles based on empirical research.</a:t>
          </a:r>
          <a:endParaRPr lang="ru-RU" dirty="0"/>
        </a:p>
      </dgm:t>
    </dgm:pt>
    <dgm:pt modelId="{9CE9C23D-7F32-4D5E-A42A-60501208EA69}" type="parTrans" cxnId="{37E00934-2B1B-4CC8-90A6-0A4CDD8A2189}">
      <dgm:prSet/>
      <dgm:spPr/>
      <dgm:t>
        <a:bodyPr/>
        <a:lstStyle/>
        <a:p>
          <a:endParaRPr lang="ru-RU"/>
        </a:p>
      </dgm:t>
    </dgm:pt>
    <dgm:pt modelId="{2F17BC51-6E39-4A19-87A9-A8F9F695A7A8}" type="sibTrans" cxnId="{37E00934-2B1B-4CC8-90A6-0A4CDD8A2189}">
      <dgm:prSet/>
      <dgm:spPr/>
      <dgm:t>
        <a:bodyPr/>
        <a:lstStyle/>
        <a:p>
          <a:endParaRPr lang="ru-RU"/>
        </a:p>
      </dgm:t>
    </dgm:pt>
    <dgm:pt modelId="{A19DDE82-481B-44FD-96D5-F4E86CCC189C}">
      <dgm:prSet phldrT="[Текст]" custT="1"/>
      <dgm:spPr/>
      <dgm:t>
        <a:bodyPr/>
        <a:lstStyle/>
        <a:p>
          <a:r>
            <a:rPr lang="en-US" sz="1700" dirty="0"/>
            <a:t>Each original scientific article has the following structure: Title; Abstract; Introduction; Methods; Results; Discussion; Conclusions; References.</a:t>
          </a:r>
          <a:endParaRPr lang="ru-RU" sz="1700" dirty="0"/>
        </a:p>
      </dgm:t>
    </dgm:pt>
    <dgm:pt modelId="{9D837B09-F9B6-4562-B703-10616E4F1D50}" type="parTrans" cxnId="{9E1EE431-69C0-45FF-B2BC-20948141075D}">
      <dgm:prSet/>
      <dgm:spPr/>
      <dgm:t>
        <a:bodyPr/>
        <a:lstStyle/>
        <a:p>
          <a:endParaRPr lang="ru-RU"/>
        </a:p>
      </dgm:t>
    </dgm:pt>
    <dgm:pt modelId="{45F4DF26-2BCE-497D-9569-D59D233ED5CA}" type="sibTrans" cxnId="{9E1EE431-69C0-45FF-B2BC-20948141075D}">
      <dgm:prSet/>
      <dgm:spPr/>
      <dgm:t>
        <a:bodyPr/>
        <a:lstStyle/>
        <a:p>
          <a:endParaRPr lang="ru-RU"/>
        </a:p>
      </dgm:t>
    </dgm:pt>
    <dgm:pt modelId="{1F8291AB-2146-4101-904D-B948B83B0BF2}">
      <dgm:prSet phldrT="[Текст]"/>
      <dgm:spPr/>
      <dgm:t>
        <a:bodyPr/>
        <a:lstStyle/>
        <a:p>
          <a:r>
            <a:rPr lang="en-US" dirty="0"/>
            <a:t>The abbreviation IMRAD consists of the first letters of the four key sections of the article - Introduction, Methods, Results and Discussion.</a:t>
          </a:r>
          <a:endParaRPr lang="ru-RU" dirty="0"/>
        </a:p>
      </dgm:t>
    </dgm:pt>
    <dgm:pt modelId="{D0BBC88E-F4AE-4D37-BE1F-4564E901E666}" type="sibTrans" cxnId="{38823DBD-1A8E-4D25-B467-ADBD8CD6536A}">
      <dgm:prSet/>
      <dgm:spPr/>
      <dgm:t>
        <a:bodyPr/>
        <a:lstStyle/>
        <a:p>
          <a:endParaRPr lang="ru-RU"/>
        </a:p>
      </dgm:t>
    </dgm:pt>
    <dgm:pt modelId="{B76C7470-B927-40B2-84E6-085BE6C68803}" type="parTrans" cxnId="{38823DBD-1A8E-4D25-B467-ADBD8CD6536A}">
      <dgm:prSet/>
      <dgm:spPr/>
      <dgm:t>
        <a:bodyPr/>
        <a:lstStyle/>
        <a:p>
          <a:endParaRPr lang="ru-RU"/>
        </a:p>
      </dgm:t>
    </dgm:pt>
    <dgm:pt modelId="{97C08D09-4776-4586-99B6-948DF4986561}" type="pres">
      <dgm:prSet presAssocID="{BA18B532-5F6C-44DC-ACF6-E1CE1B7E093F}" presName="CompostProcess" presStyleCnt="0">
        <dgm:presLayoutVars>
          <dgm:dir/>
          <dgm:resizeHandles val="exact"/>
        </dgm:presLayoutVars>
      </dgm:prSet>
      <dgm:spPr/>
    </dgm:pt>
    <dgm:pt modelId="{A03B5067-8B6C-4434-864B-036FCEEE9156}" type="pres">
      <dgm:prSet presAssocID="{BA18B532-5F6C-44DC-ACF6-E1CE1B7E093F}" presName="arrow" presStyleLbl="bgShp" presStyleIdx="0" presStyleCnt="1"/>
      <dgm:spPr/>
    </dgm:pt>
    <dgm:pt modelId="{FEBC5B46-619C-4996-972E-7B2123AE7D64}" type="pres">
      <dgm:prSet presAssocID="{BA18B532-5F6C-44DC-ACF6-E1CE1B7E093F}" presName="linearProcess" presStyleCnt="0"/>
      <dgm:spPr/>
    </dgm:pt>
    <dgm:pt modelId="{B95B9682-8A3D-4A37-A09A-D62C7260CA97}" type="pres">
      <dgm:prSet presAssocID="{1F8291AB-2146-4101-904D-B948B83B0BF2}" presName="textNode" presStyleLbl="node1" presStyleIdx="0" presStyleCnt="3">
        <dgm:presLayoutVars>
          <dgm:bulletEnabled val="1"/>
        </dgm:presLayoutVars>
      </dgm:prSet>
      <dgm:spPr/>
    </dgm:pt>
    <dgm:pt modelId="{282E4258-FB18-42B0-B115-A2A7D9AB9868}" type="pres">
      <dgm:prSet presAssocID="{D0BBC88E-F4AE-4D37-BE1F-4564E901E666}" presName="sibTrans" presStyleCnt="0"/>
      <dgm:spPr/>
    </dgm:pt>
    <dgm:pt modelId="{47E3F17F-9C78-4717-9D69-9A8C6D4DDEAF}" type="pres">
      <dgm:prSet presAssocID="{486282C2-07F6-41A8-8ACE-8D226E905F4D}" presName="textNode" presStyleLbl="node1" presStyleIdx="1" presStyleCnt="3">
        <dgm:presLayoutVars>
          <dgm:bulletEnabled val="1"/>
        </dgm:presLayoutVars>
      </dgm:prSet>
      <dgm:spPr/>
    </dgm:pt>
    <dgm:pt modelId="{3F7CB808-AB06-4279-8890-29756B52A46A}" type="pres">
      <dgm:prSet presAssocID="{2F17BC51-6E39-4A19-87A9-A8F9F695A7A8}" presName="sibTrans" presStyleCnt="0"/>
      <dgm:spPr/>
    </dgm:pt>
    <dgm:pt modelId="{DFDE3E7C-45C1-45A0-A757-0BC51948D5BA}" type="pres">
      <dgm:prSet presAssocID="{A19DDE82-481B-44FD-96D5-F4E86CCC189C}" presName="textNode" presStyleLbl="node1" presStyleIdx="2" presStyleCnt="3">
        <dgm:presLayoutVars>
          <dgm:bulletEnabled val="1"/>
        </dgm:presLayoutVars>
      </dgm:prSet>
      <dgm:spPr/>
    </dgm:pt>
  </dgm:ptLst>
  <dgm:cxnLst>
    <dgm:cxn modelId="{B39DC419-9D85-4E29-94B0-40AF29F32016}" type="presOf" srcId="{486282C2-07F6-41A8-8ACE-8D226E905F4D}" destId="{47E3F17F-9C78-4717-9D69-9A8C6D4DDEAF}" srcOrd="0" destOrd="0" presId="urn:microsoft.com/office/officeart/2005/8/layout/hProcess9"/>
    <dgm:cxn modelId="{9E1EE431-69C0-45FF-B2BC-20948141075D}" srcId="{BA18B532-5F6C-44DC-ACF6-E1CE1B7E093F}" destId="{A19DDE82-481B-44FD-96D5-F4E86CCC189C}" srcOrd="2" destOrd="0" parTransId="{9D837B09-F9B6-4562-B703-10616E4F1D50}" sibTransId="{45F4DF26-2BCE-497D-9569-D59D233ED5CA}"/>
    <dgm:cxn modelId="{37E00934-2B1B-4CC8-90A6-0A4CDD8A2189}" srcId="{BA18B532-5F6C-44DC-ACF6-E1CE1B7E093F}" destId="{486282C2-07F6-41A8-8ACE-8D226E905F4D}" srcOrd="1" destOrd="0" parTransId="{9CE9C23D-7F32-4D5E-A42A-60501208EA69}" sibTransId="{2F17BC51-6E39-4A19-87A9-A8F9F695A7A8}"/>
    <dgm:cxn modelId="{B41D064E-A7C5-44E3-A31A-76D852B9E01B}" type="presOf" srcId="{A19DDE82-481B-44FD-96D5-F4E86CCC189C}" destId="{DFDE3E7C-45C1-45A0-A757-0BC51948D5BA}" srcOrd="0" destOrd="0" presId="urn:microsoft.com/office/officeart/2005/8/layout/hProcess9"/>
    <dgm:cxn modelId="{C28650A5-AD14-42DC-AF09-AF77639393BF}" type="presOf" srcId="{BA18B532-5F6C-44DC-ACF6-E1CE1B7E093F}" destId="{97C08D09-4776-4586-99B6-948DF4986561}" srcOrd="0" destOrd="0" presId="urn:microsoft.com/office/officeart/2005/8/layout/hProcess9"/>
    <dgm:cxn modelId="{E5DA25BA-2CEB-44C3-B319-BF183EA9BAED}" type="presOf" srcId="{1F8291AB-2146-4101-904D-B948B83B0BF2}" destId="{B95B9682-8A3D-4A37-A09A-D62C7260CA97}" srcOrd="0" destOrd="0" presId="urn:microsoft.com/office/officeart/2005/8/layout/hProcess9"/>
    <dgm:cxn modelId="{38823DBD-1A8E-4D25-B467-ADBD8CD6536A}" srcId="{BA18B532-5F6C-44DC-ACF6-E1CE1B7E093F}" destId="{1F8291AB-2146-4101-904D-B948B83B0BF2}" srcOrd="0" destOrd="0" parTransId="{B76C7470-B927-40B2-84E6-085BE6C68803}" sibTransId="{D0BBC88E-F4AE-4D37-BE1F-4564E901E666}"/>
    <dgm:cxn modelId="{F81B4227-0215-46EF-B531-AA8192BADED3}" type="presParOf" srcId="{97C08D09-4776-4586-99B6-948DF4986561}" destId="{A03B5067-8B6C-4434-864B-036FCEEE9156}" srcOrd="0" destOrd="0" presId="urn:microsoft.com/office/officeart/2005/8/layout/hProcess9"/>
    <dgm:cxn modelId="{3739CB93-F61A-4A2B-A673-FABCCBD206B0}" type="presParOf" srcId="{97C08D09-4776-4586-99B6-948DF4986561}" destId="{FEBC5B46-619C-4996-972E-7B2123AE7D64}" srcOrd="1" destOrd="0" presId="urn:microsoft.com/office/officeart/2005/8/layout/hProcess9"/>
    <dgm:cxn modelId="{26EDD082-58BC-4949-A627-98D9F6A3DCF1}" type="presParOf" srcId="{FEBC5B46-619C-4996-972E-7B2123AE7D64}" destId="{B95B9682-8A3D-4A37-A09A-D62C7260CA97}" srcOrd="0" destOrd="0" presId="urn:microsoft.com/office/officeart/2005/8/layout/hProcess9"/>
    <dgm:cxn modelId="{AF79B281-E063-4BC8-A9A7-3AED85EA5B20}" type="presParOf" srcId="{FEBC5B46-619C-4996-972E-7B2123AE7D64}" destId="{282E4258-FB18-42B0-B115-A2A7D9AB9868}" srcOrd="1" destOrd="0" presId="urn:microsoft.com/office/officeart/2005/8/layout/hProcess9"/>
    <dgm:cxn modelId="{D11BAB57-52B4-448A-A25E-936AD106B00B}" type="presParOf" srcId="{FEBC5B46-619C-4996-972E-7B2123AE7D64}" destId="{47E3F17F-9C78-4717-9D69-9A8C6D4DDEAF}" srcOrd="2" destOrd="0" presId="urn:microsoft.com/office/officeart/2005/8/layout/hProcess9"/>
    <dgm:cxn modelId="{CAF4C2ED-3A2A-4E0A-AEDD-2F3180BA0F69}" type="presParOf" srcId="{FEBC5B46-619C-4996-972E-7B2123AE7D64}" destId="{3F7CB808-AB06-4279-8890-29756B52A46A}" srcOrd="3" destOrd="0" presId="urn:microsoft.com/office/officeart/2005/8/layout/hProcess9"/>
    <dgm:cxn modelId="{B804AB13-4824-4960-A01D-58680A2D2A57}" type="presParOf" srcId="{FEBC5B46-619C-4996-972E-7B2123AE7D64}" destId="{DFDE3E7C-45C1-45A0-A757-0BC51948D5BA}"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A7AD3E5-E2E2-4001-9829-7E9559CAA96E}" type="doc">
      <dgm:prSet loTypeId="urn:microsoft.com/office/officeart/2005/8/layout/radial6" loCatId="cycle" qsTypeId="urn:microsoft.com/office/officeart/2005/8/quickstyle/simple4" qsCatId="simple" csTypeId="urn:microsoft.com/office/officeart/2005/8/colors/accent1_2" csCatId="accent1" phldr="1"/>
      <dgm:spPr/>
      <dgm:t>
        <a:bodyPr/>
        <a:lstStyle/>
        <a:p>
          <a:endParaRPr lang="ru-RU"/>
        </a:p>
      </dgm:t>
    </dgm:pt>
    <dgm:pt modelId="{F28B3BEA-4EBE-4DBD-8CAE-AF616BE96752}">
      <dgm:prSet phldrT="[Текст]" custT="1"/>
      <dgm:spPr/>
      <dgm:t>
        <a:bodyPr/>
        <a:lstStyle/>
        <a:p>
          <a:r>
            <a:rPr lang="en-US" sz="2700" dirty="0">
              <a:latin typeface="Times New Roman" pitchFamily="18" charset="0"/>
              <a:cs typeface="Times New Roman" pitchFamily="18" charset="0"/>
            </a:rPr>
            <a:t>Introduction</a:t>
          </a:r>
          <a:r>
            <a:rPr lang="en-US" sz="2800" dirty="0">
              <a:latin typeface="Times New Roman" pitchFamily="18" charset="0"/>
              <a:cs typeface="Times New Roman" pitchFamily="18" charset="0"/>
            </a:rPr>
            <a:t> </a:t>
          </a:r>
          <a:endParaRPr lang="ru-RU" sz="2800" dirty="0">
            <a:latin typeface="Times New Roman" pitchFamily="18" charset="0"/>
            <a:cs typeface="Times New Roman" pitchFamily="18" charset="0"/>
          </a:endParaRPr>
        </a:p>
      </dgm:t>
    </dgm:pt>
    <dgm:pt modelId="{8A65003A-C398-4FCD-A86D-0D40BBCF584B}" type="parTrans" cxnId="{4EED4C6E-5712-47B8-8A2B-E9A1C04BB490}">
      <dgm:prSet/>
      <dgm:spPr/>
      <dgm:t>
        <a:bodyPr/>
        <a:lstStyle/>
        <a:p>
          <a:endParaRPr lang="ru-RU"/>
        </a:p>
      </dgm:t>
    </dgm:pt>
    <dgm:pt modelId="{70A8DEF2-D55B-48A8-9FDE-6E806664FAD7}" type="sibTrans" cxnId="{4EED4C6E-5712-47B8-8A2B-E9A1C04BB490}">
      <dgm:prSet/>
      <dgm:spPr/>
      <dgm:t>
        <a:bodyPr/>
        <a:lstStyle/>
        <a:p>
          <a:endParaRPr lang="ru-RU"/>
        </a:p>
      </dgm:t>
    </dgm:pt>
    <dgm:pt modelId="{96EEECDC-5BF6-4A52-9260-24AC34442DA4}">
      <dgm:prSet phldrT="[Текст]" custT="1"/>
      <dgm:spPr/>
      <dgm:t>
        <a:bodyPr/>
        <a:lstStyle/>
        <a:p>
          <a:r>
            <a:rPr lang="en-US" sz="1600" dirty="0">
              <a:latin typeface="Times New Roman" pitchFamily="18" charset="0"/>
              <a:cs typeface="Times New Roman" pitchFamily="18" charset="0"/>
            </a:rPr>
            <a:t>the relevance of the research topic</a:t>
          </a:r>
          <a:endParaRPr lang="ru-RU" sz="1600" dirty="0">
            <a:latin typeface="Times New Roman" pitchFamily="18" charset="0"/>
            <a:cs typeface="Times New Roman" pitchFamily="18" charset="0"/>
          </a:endParaRPr>
        </a:p>
      </dgm:t>
    </dgm:pt>
    <dgm:pt modelId="{48C59517-75E2-416D-955A-C1C6BC2A0EDC}" type="parTrans" cxnId="{A97BE796-43D9-4E03-BF52-53B6C1F17C8E}">
      <dgm:prSet/>
      <dgm:spPr/>
      <dgm:t>
        <a:bodyPr/>
        <a:lstStyle/>
        <a:p>
          <a:endParaRPr lang="ru-RU"/>
        </a:p>
      </dgm:t>
    </dgm:pt>
    <dgm:pt modelId="{105DD673-EC3C-426E-AF5C-1B503B1210CA}" type="sibTrans" cxnId="{A97BE796-43D9-4E03-BF52-53B6C1F17C8E}">
      <dgm:prSet/>
      <dgm:spPr/>
      <dgm:t>
        <a:bodyPr/>
        <a:lstStyle/>
        <a:p>
          <a:endParaRPr lang="ru-RU"/>
        </a:p>
      </dgm:t>
    </dgm:pt>
    <dgm:pt modelId="{196BD962-B856-48A3-9673-4FC7CE7B3769}">
      <dgm:prSet phldrT="[Текст]" custT="1"/>
      <dgm:spPr/>
      <dgm:t>
        <a:bodyPr/>
        <a:lstStyle/>
        <a:p>
          <a:r>
            <a:rPr lang="en-US" sz="1600" dirty="0">
              <a:latin typeface="Times New Roman" pitchFamily="18" charset="0"/>
              <a:cs typeface="Times New Roman" pitchFamily="18" charset="0"/>
            </a:rPr>
            <a:t>a review of the literature on the research topic</a:t>
          </a:r>
          <a:endParaRPr lang="ru-RU" sz="1600" dirty="0">
            <a:latin typeface="Times New Roman" pitchFamily="18" charset="0"/>
            <a:cs typeface="Times New Roman" pitchFamily="18" charset="0"/>
          </a:endParaRPr>
        </a:p>
      </dgm:t>
    </dgm:pt>
    <dgm:pt modelId="{033680A2-EA52-46DA-93DE-EDAA6B0F135B}" type="parTrans" cxnId="{4B2F35B1-AE6A-4138-AE4D-6413BF4839D4}">
      <dgm:prSet/>
      <dgm:spPr/>
      <dgm:t>
        <a:bodyPr/>
        <a:lstStyle/>
        <a:p>
          <a:endParaRPr lang="ru-RU"/>
        </a:p>
      </dgm:t>
    </dgm:pt>
    <dgm:pt modelId="{8BF6A02D-CFF7-42E7-B1E8-2CDADA5D0D2E}" type="sibTrans" cxnId="{4B2F35B1-AE6A-4138-AE4D-6413BF4839D4}">
      <dgm:prSet/>
      <dgm:spPr/>
      <dgm:t>
        <a:bodyPr/>
        <a:lstStyle/>
        <a:p>
          <a:endParaRPr lang="ru-RU"/>
        </a:p>
      </dgm:t>
    </dgm:pt>
    <dgm:pt modelId="{07886D20-A83D-437D-885E-F866E68A5E4B}">
      <dgm:prSet phldrT="[Текст]" custT="1"/>
      <dgm:spPr/>
      <dgm:t>
        <a:bodyPr/>
        <a:lstStyle/>
        <a:p>
          <a:r>
            <a:rPr lang="en-US" sz="1600" dirty="0">
              <a:latin typeface="Times New Roman" pitchFamily="18" charset="0"/>
              <a:cs typeface="Times New Roman" pitchFamily="18" charset="0"/>
            </a:rPr>
            <a:t>the statement of the research problem</a:t>
          </a:r>
          <a:endParaRPr lang="ru-RU" sz="1600" dirty="0">
            <a:latin typeface="Times New Roman" pitchFamily="18" charset="0"/>
            <a:cs typeface="Times New Roman" pitchFamily="18" charset="0"/>
          </a:endParaRPr>
        </a:p>
      </dgm:t>
    </dgm:pt>
    <dgm:pt modelId="{2AF90291-6285-4CB6-98EC-6CC266BFA5C3}" type="parTrans" cxnId="{F5C0745C-8812-4779-94B8-202E8FBBC3C9}">
      <dgm:prSet/>
      <dgm:spPr/>
      <dgm:t>
        <a:bodyPr/>
        <a:lstStyle/>
        <a:p>
          <a:endParaRPr lang="ru-RU"/>
        </a:p>
      </dgm:t>
    </dgm:pt>
    <dgm:pt modelId="{FDBC294C-1F05-4068-B17D-E4E3F94BF027}" type="sibTrans" cxnId="{F5C0745C-8812-4779-94B8-202E8FBBC3C9}">
      <dgm:prSet/>
      <dgm:spPr/>
      <dgm:t>
        <a:bodyPr/>
        <a:lstStyle/>
        <a:p>
          <a:endParaRPr lang="ru-RU"/>
        </a:p>
      </dgm:t>
    </dgm:pt>
    <dgm:pt modelId="{6CDCA87D-8B4C-4D88-A9F3-D2C49D9C8232}">
      <dgm:prSet phldrT="[Текст]" custT="1"/>
      <dgm:spPr/>
      <dgm:t>
        <a:bodyPr/>
        <a:lstStyle/>
        <a:p>
          <a:r>
            <a:rPr lang="en-US" sz="1600" dirty="0">
              <a:latin typeface="Times New Roman" pitchFamily="18" charset="0"/>
              <a:cs typeface="Times New Roman" pitchFamily="18" charset="0"/>
            </a:rPr>
            <a:t>the goal and objectives of the research</a:t>
          </a:r>
          <a:endParaRPr lang="ru-RU" sz="1600" dirty="0">
            <a:latin typeface="Times New Roman" pitchFamily="18" charset="0"/>
            <a:cs typeface="Times New Roman" pitchFamily="18" charset="0"/>
          </a:endParaRPr>
        </a:p>
      </dgm:t>
    </dgm:pt>
    <dgm:pt modelId="{B4FAB92C-C4F8-4C0F-A273-D082CDD2CCEC}" type="parTrans" cxnId="{A5335CA8-D15B-4809-8D0B-6009D0D40287}">
      <dgm:prSet/>
      <dgm:spPr/>
      <dgm:t>
        <a:bodyPr/>
        <a:lstStyle/>
        <a:p>
          <a:endParaRPr lang="ru-RU"/>
        </a:p>
      </dgm:t>
    </dgm:pt>
    <dgm:pt modelId="{872207AF-D2BC-488F-899F-FD2404837EFC}" type="sibTrans" cxnId="{A5335CA8-D15B-4809-8D0B-6009D0D40287}">
      <dgm:prSet/>
      <dgm:spPr/>
      <dgm:t>
        <a:bodyPr/>
        <a:lstStyle/>
        <a:p>
          <a:endParaRPr lang="ru-RU"/>
        </a:p>
      </dgm:t>
    </dgm:pt>
    <dgm:pt modelId="{E890FE7F-9C0C-40BB-B8C5-34CBA9493BB8}" type="pres">
      <dgm:prSet presAssocID="{2A7AD3E5-E2E2-4001-9829-7E9559CAA96E}" presName="Name0" presStyleCnt="0">
        <dgm:presLayoutVars>
          <dgm:chMax val="1"/>
          <dgm:dir/>
          <dgm:animLvl val="ctr"/>
          <dgm:resizeHandles val="exact"/>
        </dgm:presLayoutVars>
      </dgm:prSet>
      <dgm:spPr/>
    </dgm:pt>
    <dgm:pt modelId="{24785F2C-E5E6-47AF-84EC-94B726E2B694}" type="pres">
      <dgm:prSet presAssocID="{F28B3BEA-4EBE-4DBD-8CAE-AF616BE96752}" presName="centerShape" presStyleLbl="node0" presStyleIdx="0" presStyleCnt="1" custScaleX="139321"/>
      <dgm:spPr/>
    </dgm:pt>
    <dgm:pt modelId="{991C89BB-A910-435C-9F79-89A5E9A4E77C}" type="pres">
      <dgm:prSet presAssocID="{96EEECDC-5BF6-4A52-9260-24AC34442DA4}" presName="node" presStyleLbl="node1" presStyleIdx="0" presStyleCnt="4" custScaleX="104620">
        <dgm:presLayoutVars>
          <dgm:bulletEnabled val="1"/>
        </dgm:presLayoutVars>
      </dgm:prSet>
      <dgm:spPr/>
    </dgm:pt>
    <dgm:pt modelId="{B9E3172E-AF0B-49C7-BA1C-D6D3D3B38666}" type="pres">
      <dgm:prSet presAssocID="{96EEECDC-5BF6-4A52-9260-24AC34442DA4}" presName="dummy" presStyleCnt="0"/>
      <dgm:spPr/>
    </dgm:pt>
    <dgm:pt modelId="{2E6179BD-3F47-4CAE-92D8-71E38DEAFB7E}" type="pres">
      <dgm:prSet presAssocID="{105DD673-EC3C-426E-AF5C-1B503B1210CA}" presName="sibTrans" presStyleLbl="sibTrans2D1" presStyleIdx="0" presStyleCnt="4"/>
      <dgm:spPr/>
    </dgm:pt>
    <dgm:pt modelId="{4EDBC882-528E-4114-9726-18BC6D5D4A63}" type="pres">
      <dgm:prSet presAssocID="{196BD962-B856-48A3-9673-4FC7CE7B3769}" presName="node" presStyleLbl="node1" presStyleIdx="1" presStyleCnt="4" custScaleX="119414" custScaleY="105922" custRadScaleRad="108503" custRadScaleInc="0">
        <dgm:presLayoutVars>
          <dgm:bulletEnabled val="1"/>
        </dgm:presLayoutVars>
      </dgm:prSet>
      <dgm:spPr/>
    </dgm:pt>
    <dgm:pt modelId="{909D58FB-9530-40D6-8357-0EB3ABEB8285}" type="pres">
      <dgm:prSet presAssocID="{196BD962-B856-48A3-9673-4FC7CE7B3769}" presName="dummy" presStyleCnt="0"/>
      <dgm:spPr/>
    </dgm:pt>
    <dgm:pt modelId="{DECF6ADA-3704-42E5-B16B-94DADDA2AD6F}" type="pres">
      <dgm:prSet presAssocID="{8BF6A02D-CFF7-42E7-B1E8-2CDADA5D0D2E}" presName="sibTrans" presStyleLbl="sibTrans2D1" presStyleIdx="1" presStyleCnt="4"/>
      <dgm:spPr/>
    </dgm:pt>
    <dgm:pt modelId="{0E541BBC-D6F9-45B8-8165-FA6270587084}" type="pres">
      <dgm:prSet presAssocID="{07886D20-A83D-437D-885E-F866E68A5E4B}" presName="node" presStyleLbl="node1" presStyleIdx="2" presStyleCnt="4">
        <dgm:presLayoutVars>
          <dgm:bulletEnabled val="1"/>
        </dgm:presLayoutVars>
      </dgm:prSet>
      <dgm:spPr/>
    </dgm:pt>
    <dgm:pt modelId="{102FAD9A-942D-4E7B-9AA8-5AC199D211E1}" type="pres">
      <dgm:prSet presAssocID="{07886D20-A83D-437D-885E-F866E68A5E4B}" presName="dummy" presStyleCnt="0"/>
      <dgm:spPr/>
    </dgm:pt>
    <dgm:pt modelId="{D537F63C-340D-4F90-8513-92695F18B131}" type="pres">
      <dgm:prSet presAssocID="{FDBC294C-1F05-4068-B17D-E4E3F94BF027}" presName="sibTrans" presStyleLbl="sibTrans2D1" presStyleIdx="2" presStyleCnt="4"/>
      <dgm:spPr/>
    </dgm:pt>
    <dgm:pt modelId="{D1394BC2-4BA2-4D97-95B7-61E63775C48E}" type="pres">
      <dgm:prSet presAssocID="{6CDCA87D-8B4C-4D88-A9F3-D2C49D9C8232}" presName="node" presStyleLbl="node1" presStyleIdx="3" presStyleCnt="4" custScaleX="105165" custRadScaleRad="108681" custRadScaleInc="-2848">
        <dgm:presLayoutVars>
          <dgm:bulletEnabled val="1"/>
        </dgm:presLayoutVars>
      </dgm:prSet>
      <dgm:spPr/>
    </dgm:pt>
    <dgm:pt modelId="{49D517C3-1265-4611-9895-D95A24D92FEB}" type="pres">
      <dgm:prSet presAssocID="{6CDCA87D-8B4C-4D88-A9F3-D2C49D9C8232}" presName="dummy" presStyleCnt="0"/>
      <dgm:spPr/>
    </dgm:pt>
    <dgm:pt modelId="{189007ED-EFCE-4E94-85DA-089BAB25DA42}" type="pres">
      <dgm:prSet presAssocID="{872207AF-D2BC-488F-899F-FD2404837EFC}" presName="sibTrans" presStyleLbl="sibTrans2D1" presStyleIdx="3" presStyleCnt="4"/>
      <dgm:spPr/>
    </dgm:pt>
  </dgm:ptLst>
  <dgm:cxnLst>
    <dgm:cxn modelId="{8501AC2F-D8DE-4CAE-985F-1215B88A6D79}" type="presOf" srcId="{F28B3BEA-4EBE-4DBD-8CAE-AF616BE96752}" destId="{24785F2C-E5E6-47AF-84EC-94B726E2B694}" srcOrd="0" destOrd="0" presId="urn:microsoft.com/office/officeart/2005/8/layout/radial6"/>
    <dgm:cxn modelId="{49CAD934-9646-4CA0-BAE0-136DF2B3A6E5}" type="presOf" srcId="{2A7AD3E5-E2E2-4001-9829-7E9559CAA96E}" destId="{E890FE7F-9C0C-40BB-B8C5-34CBA9493BB8}" srcOrd="0" destOrd="0" presId="urn:microsoft.com/office/officeart/2005/8/layout/radial6"/>
    <dgm:cxn modelId="{F5C0745C-8812-4779-94B8-202E8FBBC3C9}" srcId="{F28B3BEA-4EBE-4DBD-8CAE-AF616BE96752}" destId="{07886D20-A83D-437D-885E-F866E68A5E4B}" srcOrd="2" destOrd="0" parTransId="{2AF90291-6285-4CB6-98EC-6CC266BFA5C3}" sibTransId="{FDBC294C-1F05-4068-B17D-E4E3F94BF027}"/>
    <dgm:cxn modelId="{4EED4C6E-5712-47B8-8A2B-E9A1C04BB490}" srcId="{2A7AD3E5-E2E2-4001-9829-7E9559CAA96E}" destId="{F28B3BEA-4EBE-4DBD-8CAE-AF616BE96752}" srcOrd="0" destOrd="0" parTransId="{8A65003A-C398-4FCD-A86D-0D40BBCF584B}" sibTransId="{70A8DEF2-D55B-48A8-9FDE-6E806664FAD7}"/>
    <dgm:cxn modelId="{825F1A52-A5AD-45B8-B34F-86F93E4E5C15}" type="presOf" srcId="{105DD673-EC3C-426E-AF5C-1B503B1210CA}" destId="{2E6179BD-3F47-4CAE-92D8-71E38DEAFB7E}" srcOrd="0" destOrd="0" presId="urn:microsoft.com/office/officeart/2005/8/layout/radial6"/>
    <dgm:cxn modelId="{529B0F83-77F3-4002-A18B-90FA9A974156}" type="presOf" srcId="{07886D20-A83D-437D-885E-F866E68A5E4B}" destId="{0E541BBC-D6F9-45B8-8165-FA6270587084}" srcOrd="0" destOrd="0" presId="urn:microsoft.com/office/officeart/2005/8/layout/radial6"/>
    <dgm:cxn modelId="{8CB88687-127C-4841-B520-54B10F19B7F0}" type="presOf" srcId="{6CDCA87D-8B4C-4D88-A9F3-D2C49D9C8232}" destId="{D1394BC2-4BA2-4D97-95B7-61E63775C48E}" srcOrd="0" destOrd="0" presId="urn:microsoft.com/office/officeart/2005/8/layout/radial6"/>
    <dgm:cxn modelId="{9105B98B-C4C1-42F0-91E3-676E43C20B4E}" type="presOf" srcId="{96EEECDC-5BF6-4A52-9260-24AC34442DA4}" destId="{991C89BB-A910-435C-9F79-89A5E9A4E77C}" srcOrd="0" destOrd="0" presId="urn:microsoft.com/office/officeart/2005/8/layout/radial6"/>
    <dgm:cxn modelId="{1ED1668C-E82F-45B5-A2B6-368FE3955E57}" type="presOf" srcId="{196BD962-B856-48A3-9673-4FC7CE7B3769}" destId="{4EDBC882-528E-4114-9726-18BC6D5D4A63}" srcOrd="0" destOrd="0" presId="urn:microsoft.com/office/officeart/2005/8/layout/radial6"/>
    <dgm:cxn modelId="{A97BE796-43D9-4E03-BF52-53B6C1F17C8E}" srcId="{F28B3BEA-4EBE-4DBD-8CAE-AF616BE96752}" destId="{96EEECDC-5BF6-4A52-9260-24AC34442DA4}" srcOrd="0" destOrd="0" parTransId="{48C59517-75E2-416D-955A-C1C6BC2A0EDC}" sibTransId="{105DD673-EC3C-426E-AF5C-1B503B1210CA}"/>
    <dgm:cxn modelId="{A5335CA8-D15B-4809-8D0B-6009D0D40287}" srcId="{F28B3BEA-4EBE-4DBD-8CAE-AF616BE96752}" destId="{6CDCA87D-8B4C-4D88-A9F3-D2C49D9C8232}" srcOrd="3" destOrd="0" parTransId="{B4FAB92C-C4F8-4C0F-A273-D082CDD2CCEC}" sibTransId="{872207AF-D2BC-488F-899F-FD2404837EFC}"/>
    <dgm:cxn modelId="{4B2F35B1-AE6A-4138-AE4D-6413BF4839D4}" srcId="{F28B3BEA-4EBE-4DBD-8CAE-AF616BE96752}" destId="{196BD962-B856-48A3-9673-4FC7CE7B3769}" srcOrd="1" destOrd="0" parTransId="{033680A2-EA52-46DA-93DE-EDAA6B0F135B}" sibTransId="{8BF6A02D-CFF7-42E7-B1E8-2CDADA5D0D2E}"/>
    <dgm:cxn modelId="{AEC4FCE7-54CB-4604-91A5-05A1CDCC768A}" type="presOf" srcId="{872207AF-D2BC-488F-899F-FD2404837EFC}" destId="{189007ED-EFCE-4E94-85DA-089BAB25DA42}" srcOrd="0" destOrd="0" presId="urn:microsoft.com/office/officeart/2005/8/layout/radial6"/>
    <dgm:cxn modelId="{15079FF5-A5C8-40E3-BD14-62F2D7253DC5}" type="presOf" srcId="{FDBC294C-1F05-4068-B17D-E4E3F94BF027}" destId="{D537F63C-340D-4F90-8513-92695F18B131}" srcOrd="0" destOrd="0" presId="urn:microsoft.com/office/officeart/2005/8/layout/radial6"/>
    <dgm:cxn modelId="{3AA213FD-7AD0-418A-81E2-482360133BDC}" type="presOf" srcId="{8BF6A02D-CFF7-42E7-B1E8-2CDADA5D0D2E}" destId="{DECF6ADA-3704-42E5-B16B-94DADDA2AD6F}" srcOrd="0" destOrd="0" presId="urn:microsoft.com/office/officeart/2005/8/layout/radial6"/>
    <dgm:cxn modelId="{63255225-2C6F-462F-AF04-919ECF455251}" type="presParOf" srcId="{E890FE7F-9C0C-40BB-B8C5-34CBA9493BB8}" destId="{24785F2C-E5E6-47AF-84EC-94B726E2B694}" srcOrd="0" destOrd="0" presId="urn:microsoft.com/office/officeart/2005/8/layout/radial6"/>
    <dgm:cxn modelId="{6FA1257E-69F8-42B4-9932-D03EB40337A9}" type="presParOf" srcId="{E890FE7F-9C0C-40BB-B8C5-34CBA9493BB8}" destId="{991C89BB-A910-435C-9F79-89A5E9A4E77C}" srcOrd="1" destOrd="0" presId="urn:microsoft.com/office/officeart/2005/8/layout/radial6"/>
    <dgm:cxn modelId="{0DF1D0BB-1BE5-4F5D-AD5B-EF05F4B02133}" type="presParOf" srcId="{E890FE7F-9C0C-40BB-B8C5-34CBA9493BB8}" destId="{B9E3172E-AF0B-49C7-BA1C-D6D3D3B38666}" srcOrd="2" destOrd="0" presId="urn:microsoft.com/office/officeart/2005/8/layout/radial6"/>
    <dgm:cxn modelId="{27635378-B604-4862-AD1D-26AA8A765C4C}" type="presParOf" srcId="{E890FE7F-9C0C-40BB-B8C5-34CBA9493BB8}" destId="{2E6179BD-3F47-4CAE-92D8-71E38DEAFB7E}" srcOrd="3" destOrd="0" presId="urn:microsoft.com/office/officeart/2005/8/layout/radial6"/>
    <dgm:cxn modelId="{F7CA64C7-7EBC-4744-9A25-FA5992D8CBD7}" type="presParOf" srcId="{E890FE7F-9C0C-40BB-B8C5-34CBA9493BB8}" destId="{4EDBC882-528E-4114-9726-18BC6D5D4A63}" srcOrd="4" destOrd="0" presId="urn:microsoft.com/office/officeart/2005/8/layout/radial6"/>
    <dgm:cxn modelId="{CC88D9C4-B332-4689-813A-BA7945BA8806}" type="presParOf" srcId="{E890FE7F-9C0C-40BB-B8C5-34CBA9493BB8}" destId="{909D58FB-9530-40D6-8357-0EB3ABEB8285}" srcOrd="5" destOrd="0" presId="urn:microsoft.com/office/officeart/2005/8/layout/radial6"/>
    <dgm:cxn modelId="{60788AC0-CE1B-4582-938F-282E18C7867E}" type="presParOf" srcId="{E890FE7F-9C0C-40BB-B8C5-34CBA9493BB8}" destId="{DECF6ADA-3704-42E5-B16B-94DADDA2AD6F}" srcOrd="6" destOrd="0" presId="urn:microsoft.com/office/officeart/2005/8/layout/radial6"/>
    <dgm:cxn modelId="{6F67381B-C7AC-472E-B72D-60584B564A7D}" type="presParOf" srcId="{E890FE7F-9C0C-40BB-B8C5-34CBA9493BB8}" destId="{0E541BBC-D6F9-45B8-8165-FA6270587084}" srcOrd="7" destOrd="0" presId="urn:microsoft.com/office/officeart/2005/8/layout/radial6"/>
    <dgm:cxn modelId="{D780610F-5D8F-4577-99D3-78B5CA40F3C3}" type="presParOf" srcId="{E890FE7F-9C0C-40BB-B8C5-34CBA9493BB8}" destId="{102FAD9A-942D-4E7B-9AA8-5AC199D211E1}" srcOrd="8" destOrd="0" presId="urn:microsoft.com/office/officeart/2005/8/layout/radial6"/>
    <dgm:cxn modelId="{9ABC8170-00D8-4C43-A243-122AF037582D}" type="presParOf" srcId="{E890FE7F-9C0C-40BB-B8C5-34CBA9493BB8}" destId="{D537F63C-340D-4F90-8513-92695F18B131}" srcOrd="9" destOrd="0" presId="urn:microsoft.com/office/officeart/2005/8/layout/radial6"/>
    <dgm:cxn modelId="{6DD79B02-8E8A-46C7-9CBA-825837ACCD0F}" type="presParOf" srcId="{E890FE7F-9C0C-40BB-B8C5-34CBA9493BB8}" destId="{D1394BC2-4BA2-4D97-95B7-61E63775C48E}" srcOrd="10" destOrd="0" presId="urn:microsoft.com/office/officeart/2005/8/layout/radial6"/>
    <dgm:cxn modelId="{3759CB39-3A72-49AE-8D24-824E5F04BF68}" type="presParOf" srcId="{E890FE7F-9C0C-40BB-B8C5-34CBA9493BB8}" destId="{49D517C3-1265-4611-9895-D95A24D92FEB}" srcOrd="11" destOrd="0" presId="urn:microsoft.com/office/officeart/2005/8/layout/radial6"/>
    <dgm:cxn modelId="{2B5B1A12-4819-4C6E-89B9-E9101324390C}" type="presParOf" srcId="{E890FE7F-9C0C-40BB-B8C5-34CBA9493BB8}" destId="{189007ED-EFCE-4E94-85DA-089BAB25DA42}"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2A97AC4-976D-421F-A7BF-E7D80733B443}" type="doc">
      <dgm:prSet loTypeId="urn:microsoft.com/office/officeart/2005/8/layout/vProcess5" loCatId="process" qsTypeId="urn:microsoft.com/office/officeart/2005/8/quickstyle/simple2" qsCatId="simple" csTypeId="urn:microsoft.com/office/officeart/2005/8/colors/accent1_2" csCatId="accent1" phldr="1"/>
      <dgm:spPr/>
      <dgm:t>
        <a:bodyPr/>
        <a:lstStyle/>
        <a:p>
          <a:endParaRPr lang="ru-RU"/>
        </a:p>
      </dgm:t>
    </dgm:pt>
    <dgm:pt modelId="{02F94E21-57DA-420F-A0B3-0F331E1E5B66}">
      <dgm:prSet phldrT="[Текст]"/>
      <dgm:spPr/>
      <dgm:t>
        <a:bodyPr/>
        <a:lstStyle/>
        <a:p>
          <a:pPr algn="ctr"/>
          <a:r>
            <a:rPr lang="en-US" dirty="0"/>
            <a:t>Description of the research site, e.g. climate, geological sections, country, etc.</a:t>
          </a:r>
          <a:endParaRPr lang="ru-RU" dirty="0"/>
        </a:p>
      </dgm:t>
    </dgm:pt>
    <dgm:pt modelId="{24A7F473-4C16-455A-BD52-62EBBDB1A679}" type="parTrans" cxnId="{B9178A71-EDF2-4481-9052-74AA6937078A}">
      <dgm:prSet/>
      <dgm:spPr/>
      <dgm:t>
        <a:bodyPr/>
        <a:lstStyle/>
        <a:p>
          <a:endParaRPr lang="ru-RU"/>
        </a:p>
      </dgm:t>
    </dgm:pt>
    <dgm:pt modelId="{16CF2BB4-418B-431A-943B-CBF27CFFDE79}" type="sibTrans" cxnId="{B9178A71-EDF2-4481-9052-74AA6937078A}">
      <dgm:prSet/>
      <dgm:spPr/>
      <dgm:t>
        <a:bodyPr/>
        <a:lstStyle/>
        <a:p>
          <a:endParaRPr lang="ru-RU"/>
        </a:p>
      </dgm:t>
    </dgm:pt>
    <dgm:pt modelId="{9B77A34A-1031-4EF1-A411-F4D644E80458}">
      <dgm:prSet phldrT="[Текст]"/>
      <dgm:spPr/>
      <dgm:t>
        <a:bodyPr/>
        <a:lstStyle/>
        <a:p>
          <a:pPr algn="ctr"/>
          <a:r>
            <a:rPr lang="en-US" dirty="0"/>
            <a:t>Experiment design, specifying retests, experiments and sampling procedures.</a:t>
          </a:r>
          <a:endParaRPr lang="ru-RU" dirty="0"/>
        </a:p>
      </dgm:t>
    </dgm:pt>
    <dgm:pt modelId="{29F8F1C8-85DC-4EE1-B823-45AE129F8A5B}" type="parTrans" cxnId="{57152F52-7D6F-45DB-8173-845BCE0D6A06}">
      <dgm:prSet/>
      <dgm:spPr/>
      <dgm:t>
        <a:bodyPr/>
        <a:lstStyle/>
        <a:p>
          <a:endParaRPr lang="ru-RU"/>
        </a:p>
      </dgm:t>
    </dgm:pt>
    <dgm:pt modelId="{AD828235-5458-4FBB-BEF3-42AC4BECC10C}" type="sibTrans" cxnId="{57152F52-7D6F-45DB-8173-845BCE0D6A06}">
      <dgm:prSet/>
      <dgm:spPr/>
      <dgm:t>
        <a:bodyPr/>
        <a:lstStyle/>
        <a:p>
          <a:endParaRPr lang="ru-RU"/>
        </a:p>
      </dgm:t>
    </dgm:pt>
    <dgm:pt modelId="{E9E02CE3-12B4-4867-A576-B436C1BBAAF7}">
      <dgm:prSet phldrT="[Текст]"/>
      <dgm:spPr/>
      <dgm:t>
        <a:bodyPr/>
        <a:lstStyle/>
        <a:p>
          <a:pPr algn="ctr"/>
          <a:r>
            <a:rPr lang="en-US" dirty="0"/>
            <a:t>Statistical and mathematical procedures used to analyze and summarize data.</a:t>
          </a:r>
          <a:endParaRPr lang="ru-RU" dirty="0"/>
        </a:p>
      </dgm:t>
    </dgm:pt>
    <dgm:pt modelId="{48A9165C-0ACB-4A11-931A-EE2FEDA95226}" type="parTrans" cxnId="{30D10A73-8ABF-4210-8C04-6074D2397399}">
      <dgm:prSet/>
      <dgm:spPr/>
      <dgm:t>
        <a:bodyPr/>
        <a:lstStyle/>
        <a:p>
          <a:endParaRPr lang="ru-RU"/>
        </a:p>
      </dgm:t>
    </dgm:pt>
    <dgm:pt modelId="{BC74EAAC-3025-44A3-9B0E-0D70BCF3BD31}" type="sibTrans" cxnId="{30D10A73-8ABF-4210-8C04-6074D2397399}">
      <dgm:prSet/>
      <dgm:spPr/>
      <dgm:t>
        <a:bodyPr/>
        <a:lstStyle/>
        <a:p>
          <a:endParaRPr lang="ru-RU"/>
        </a:p>
      </dgm:t>
    </dgm:pt>
    <dgm:pt modelId="{82F4DC83-2EBA-4A35-97B7-534CBEF1FC63}">
      <dgm:prSet/>
      <dgm:spPr/>
      <dgm:t>
        <a:bodyPr/>
        <a:lstStyle/>
        <a:p>
          <a:pPr algn="ctr"/>
          <a:r>
            <a:rPr lang="en-US" dirty="0"/>
            <a:t>Materials used, indicating the exact technical characteristics and quantities, as well as their source or preparation method.</a:t>
          </a:r>
          <a:endParaRPr lang="ru-RU" dirty="0"/>
        </a:p>
      </dgm:t>
    </dgm:pt>
    <dgm:pt modelId="{2E59FD39-9C48-4D67-A65B-5C5C9862FF3F}" type="parTrans" cxnId="{BE5BAA9C-56C4-41E3-B020-F5C5264A33B5}">
      <dgm:prSet/>
      <dgm:spPr/>
      <dgm:t>
        <a:bodyPr/>
        <a:lstStyle/>
        <a:p>
          <a:endParaRPr lang="ru-RU"/>
        </a:p>
      </dgm:t>
    </dgm:pt>
    <dgm:pt modelId="{23AF55DC-BF13-4F0B-8357-13F1BDC8FA13}" type="sibTrans" cxnId="{BE5BAA9C-56C4-41E3-B020-F5C5264A33B5}">
      <dgm:prSet/>
      <dgm:spPr/>
      <dgm:t>
        <a:bodyPr/>
        <a:lstStyle/>
        <a:p>
          <a:endParaRPr lang="ru-RU"/>
        </a:p>
      </dgm:t>
    </dgm:pt>
    <dgm:pt modelId="{1A7F5FDE-C135-4601-B29E-491A3D4AF0F2}">
      <dgm:prSet/>
      <dgm:spPr/>
      <dgm:t>
        <a:bodyPr/>
        <a:lstStyle/>
        <a:p>
          <a:pPr algn="ctr"/>
          <a:r>
            <a:rPr lang="en-US" dirty="0"/>
            <a:t>Assumptions made and their rationale.</a:t>
          </a:r>
          <a:endParaRPr lang="ru-RU" dirty="0"/>
        </a:p>
      </dgm:t>
    </dgm:pt>
    <dgm:pt modelId="{5804FB59-8555-415E-8165-B054F9CCA8F2}" type="parTrans" cxnId="{4B2EFDF8-9FB2-4501-BED6-6647CE77375B}">
      <dgm:prSet/>
      <dgm:spPr/>
      <dgm:t>
        <a:bodyPr/>
        <a:lstStyle/>
        <a:p>
          <a:endParaRPr lang="ru-RU"/>
        </a:p>
      </dgm:t>
    </dgm:pt>
    <dgm:pt modelId="{E31282C3-7AF9-43FE-B106-AD725467A183}" type="sibTrans" cxnId="{4B2EFDF8-9FB2-4501-BED6-6647CE77375B}">
      <dgm:prSet/>
      <dgm:spPr/>
      <dgm:t>
        <a:bodyPr/>
        <a:lstStyle/>
        <a:p>
          <a:endParaRPr lang="ru-RU"/>
        </a:p>
      </dgm:t>
    </dgm:pt>
    <dgm:pt modelId="{8F297477-8B0C-4B93-8551-E3D5D5E80FF6}">
      <dgm:prSet/>
      <dgm:spPr/>
      <dgm:t>
        <a:bodyPr/>
        <a:lstStyle/>
        <a:p>
          <a:endParaRPr lang="ru-RU"/>
        </a:p>
      </dgm:t>
    </dgm:pt>
    <dgm:pt modelId="{DEA59650-E567-4EF0-9614-826ECD22A632}" type="parTrans" cxnId="{92B05A4D-9C16-4C04-A1A5-58A1032A33BB}">
      <dgm:prSet/>
      <dgm:spPr/>
      <dgm:t>
        <a:bodyPr/>
        <a:lstStyle/>
        <a:p>
          <a:endParaRPr lang="ru-RU"/>
        </a:p>
      </dgm:t>
    </dgm:pt>
    <dgm:pt modelId="{FB98E5E1-06E1-4C6A-A7AF-295F28320521}" type="sibTrans" cxnId="{92B05A4D-9C16-4C04-A1A5-58A1032A33BB}">
      <dgm:prSet/>
      <dgm:spPr/>
      <dgm:t>
        <a:bodyPr/>
        <a:lstStyle/>
        <a:p>
          <a:endParaRPr lang="ru-RU"/>
        </a:p>
      </dgm:t>
    </dgm:pt>
    <dgm:pt modelId="{C4396EA7-2319-4059-BD98-B0739E1BD226}" type="pres">
      <dgm:prSet presAssocID="{32A97AC4-976D-421F-A7BF-E7D80733B443}" presName="outerComposite" presStyleCnt="0">
        <dgm:presLayoutVars>
          <dgm:chMax val="5"/>
          <dgm:dir/>
          <dgm:resizeHandles val="exact"/>
        </dgm:presLayoutVars>
      </dgm:prSet>
      <dgm:spPr/>
    </dgm:pt>
    <dgm:pt modelId="{B0E8ED13-4AAE-4607-85D0-FEF38D7CE74E}" type="pres">
      <dgm:prSet presAssocID="{32A97AC4-976D-421F-A7BF-E7D80733B443}" presName="dummyMaxCanvas" presStyleCnt="0">
        <dgm:presLayoutVars/>
      </dgm:prSet>
      <dgm:spPr/>
    </dgm:pt>
    <dgm:pt modelId="{C2C199DE-1ED6-4865-BF9A-B2EF35328B71}" type="pres">
      <dgm:prSet presAssocID="{32A97AC4-976D-421F-A7BF-E7D80733B443}" presName="FiveNodes_1" presStyleLbl="node1" presStyleIdx="0" presStyleCnt="5">
        <dgm:presLayoutVars>
          <dgm:bulletEnabled val="1"/>
        </dgm:presLayoutVars>
      </dgm:prSet>
      <dgm:spPr/>
    </dgm:pt>
    <dgm:pt modelId="{DB8B85E7-C899-4EC0-AF62-CDFA3F8257A8}" type="pres">
      <dgm:prSet presAssocID="{32A97AC4-976D-421F-A7BF-E7D80733B443}" presName="FiveNodes_2" presStyleLbl="node1" presStyleIdx="1" presStyleCnt="5">
        <dgm:presLayoutVars>
          <dgm:bulletEnabled val="1"/>
        </dgm:presLayoutVars>
      </dgm:prSet>
      <dgm:spPr/>
    </dgm:pt>
    <dgm:pt modelId="{96292C7F-8963-4319-8749-B0734700FD79}" type="pres">
      <dgm:prSet presAssocID="{32A97AC4-976D-421F-A7BF-E7D80733B443}" presName="FiveNodes_3" presStyleLbl="node1" presStyleIdx="2" presStyleCnt="5">
        <dgm:presLayoutVars>
          <dgm:bulletEnabled val="1"/>
        </dgm:presLayoutVars>
      </dgm:prSet>
      <dgm:spPr/>
    </dgm:pt>
    <dgm:pt modelId="{7F4FA4CD-B239-4270-9847-C834EA76F84D}" type="pres">
      <dgm:prSet presAssocID="{32A97AC4-976D-421F-A7BF-E7D80733B443}" presName="FiveNodes_4" presStyleLbl="node1" presStyleIdx="3" presStyleCnt="5">
        <dgm:presLayoutVars>
          <dgm:bulletEnabled val="1"/>
        </dgm:presLayoutVars>
      </dgm:prSet>
      <dgm:spPr/>
    </dgm:pt>
    <dgm:pt modelId="{D19E6AAE-7AF6-4E4F-8F6B-D6B848B08225}" type="pres">
      <dgm:prSet presAssocID="{32A97AC4-976D-421F-A7BF-E7D80733B443}" presName="FiveNodes_5" presStyleLbl="node1" presStyleIdx="4" presStyleCnt="5">
        <dgm:presLayoutVars>
          <dgm:bulletEnabled val="1"/>
        </dgm:presLayoutVars>
      </dgm:prSet>
      <dgm:spPr/>
    </dgm:pt>
    <dgm:pt modelId="{5B09E7CD-FA94-4ABF-A1B5-EA7F6D31AC9B}" type="pres">
      <dgm:prSet presAssocID="{32A97AC4-976D-421F-A7BF-E7D80733B443}" presName="FiveConn_1-2" presStyleLbl="fgAccFollowNode1" presStyleIdx="0" presStyleCnt="4">
        <dgm:presLayoutVars>
          <dgm:bulletEnabled val="1"/>
        </dgm:presLayoutVars>
      </dgm:prSet>
      <dgm:spPr/>
    </dgm:pt>
    <dgm:pt modelId="{EB0B549F-1952-4AA2-BA2A-AED1780CB51E}" type="pres">
      <dgm:prSet presAssocID="{32A97AC4-976D-421F-A7BF-E7D80733B443}" presName="FiveConn_2-3" presStyleLbl="fgAccFollowNode1" presStyleIdx="1" presStyleCnt="4">
        <dgm:presLayoutVars>
          <dgm:bulletEnabled val="1"/>
        </dgm:presLayoutVars>
      </dgm:prSet>
      <dgm:spPr/>
    </dgm:pt>
    <dgm:pt modelId="{790325AC-39D8-4644-A5EA-C500A2A1FFB8}" type="pres">
      <dgm:prSet presAssocID="{32A97AC4-976D-421F-A7BF-E7D80733B443}" presName="FiveConn_3-4" presStyleLbl="fgAccFollowNode1" presStyleIdx="2" presStyleCnt="4">
        <dgm:presLayoutVars>
          <dgm:bulletEnabled val="1"/>
        </dgm:presLayoutVars>
      </dgm:prSet>
      <dgm:spPr/>
    </dgm:pt>
    <dgm:pt modelId="{0E3FA4A9-0454-494A-B7CB-CF6D45C581D8}" type="pres">
      <dgm:prSet presAssocID="{32A97AC4-976D-421F-A7BF-E7D80733B443}" presName="FiveConn_4-5" presStyleLbl="fgAccFollowNode1" presStyleIdx="3" presStyleCnt="4">
        <dgm:presLayoutVars>
          <dgm:bulletEnabled val="1"/>
        </dgm:presLayoutVars>
      </dgm:prSet>
      <dgm:spPr/>
    </dgm:pt>
    <dgm:pt modelId="{4F265311-F153-4AF5-9BB4-EC7463A3AEA9}" type="pres">
      <dgm:prSet presAssocID="{32A97AC4-976D-421F-A7BF-E7D80733B443}" presName="FiveNodes_1_text" presStyleLbl="node1" presStyleIdx="4" presStyleCnt="5">
        <dgm:presLayoutVars>
          <dgm:bulletEnabled val="1"/>
        </dgm:presLayoutVars>
      </dgm:prSet>
      <dgm:spPr/>
    </dgm:pt>
    <dgm:pt modelId="{5FC2444F-ECFD-48BE-AD05-1AEBC0401F01}" type="pres">
      <dgm:prSet presAssocID="{32A97AC4-976D-421F-A7BF-E7D80733B443}" presName="FiveNodes_2_text" presStyleLbl="node1" presStyleIdx="4" presStyleCnt="5">
        <dgm:presLayoutVars>
          <dgm:bulletEnabled val="1"/>
        </dgm:presLayoutVars>
      </dgm:prSet>
      <dgm:spPr/>
    </dgm:pt>
    <dgm:pt modelId="{8D5DA62D-230D-484F-84D2-7F7A646B9DED}" type="pres">
      <dgm:prSet presAssocID="{32A97AC4-976D-421F-A7BF-E7D80733B443}" presName="FiveNodes_3_text" presStyleLbl="node1" presStyleIdx="4" presStyleCnt="5">
        <dgm:presLayoutVars>
          <dgm:bulletEnabled val="1"/>
        </dgm:presLayoutVars>
      </dgm:prSet>
      <dgm:spPr/>
    </dgm:pt>
    <dgm:pt modelId="{C58EF28A-EE86-4C60-B1C5-BF8B017273AF}" type="pres">
      <dgm:prSet presAssocID="{32A97AC4-976D-421F-A7BF-E7D80733B443}" presName="FiveNodes_4_text" presStyleLbl="node1" presStyleIdx="4" presStyleCnt="5">
        <dgm:presLayoutVars>
          <dgm:bulletEnabled val="1"/>
        </dgm:presLayoutVars>
      </dgm:prSet>
      <dgm:spPr/>
    </dgm:pt>
    <dgm:pt modelId="{50A6C9E9-3D17-4A7B-BB8B-8EE24B183073}" type="pres">
      <dgm:prSet presAssocID="{32A97AC4-976D-421F-A7BF-E7D80733B443}" presName="FiveNodes_5_text" presStyleLbl="node1" presStyleIdx="4" presStyleCnt="5">
        <dgm:presLayoutVars>
          <dgm:bulletEnabled val="1"/>
        </dgm:presLayoutVars>
      </dgm:prSet>
      <dgm:spPr/>
    </dgm:pt>
  </dgm:ptLst>
  <dgm:cxnLst>
    <dgm:cxn modelId="{29D2F804-50CE-4EE3-914F-19FD9E6F142A}" type="presOf" srcId="{9B77A34A-1031-4EF1-A411-F4D644E80458}" destId="{5FC2444F-ECFD-48BE-AD05-1AEBC0401F01}" srcOrd="1" destOrd="0" presId="urn:microsoft.com/office/officeart/2005/8/layout/vProcess5"/>
    <dgm:cxn modelId="{EB65920D-7C39-4899-B456-D019CEE789EF}" type="presOf" srcId="{82F4DC83-2EBA-4A35-97B7-534CBEF1FC63}" destId="{C58EF28A-EE86-4C60-B1C5-BF8B017273AF}" srcOrd="1" destOrd="0" presId="urn:microsoft.com/office/officeart/2005/8/layout/vProcess5"/>
    <dgm:cxn modelId="{072B8F5B-3D76-4498-9757-3C9C4DE031CE}" type="presOf" srcId="{82F4DC83-2EBA-4A35-97B7-534CBEF1FC63}" destId="{7F4FA4CD-B239-4270-9847-C834EA76F84D}" srcOrd="0" destOrd="0" presId="urn:microsoft.com/office/officeart/2005/8/layout/vProcess5"/>
    <dgm:cxn modelId="{D6BD8F65-7A6A-4977-BD34-490F55042008}" type="presOf" srcId="{AD828235-5458-4FBB-BEF3-42AC4BECC10C}" destId="{EB0B549F-1952-4AA2-BA2A-AED1780CB51E}" srcOrd="0" destOrd="0" presId="urn:microsoft.com/office/officeart/2005/8/layout/vProcess5"/>
    <dgm:cxn modelId="{92B05A4D-9C16-4C04-A1A5-58A1032A33BB}" srcId="{32A97AC4-976D-421F-A7BF-E7D80733B443}" destId="{8F297477-8B0C-4B93-8551-E3D5D5E80FF6}" srcOrd="5" destOrd="0" parTransId="{DEA59650-E567-4EF0-9614-826ECD22A632}" sibTransId="{FB98E5E1-06E1-4C6A-A7AF-295F28320521}"/>
    <dgm:cxn modelId="{B9178A71-EDF2-4481-9052-74AA6937078A}" srcId="{32A97AC4-976D-421F-A7BF-E7D80733B443}" destId="{02F94E21-57DA-420F-A0B3-0F331E1E5B66}" srcOrd="0" destOrd="0" parTransId="{24A7F473-4C16-455A-BD52-62EBBDB1A679}" sibTransId="{16CF2BB4-418B-431A-943B-CBF27CFFDE79}"/>
    <dgm:cxn modelId="{57152F52-7D6F-45DB-8173-845BCE0D6A06}" srcId="{32A97AC4-976D-421F-A7BF-E7D80733B443}" destId="{9B77A34A-1031-4EF1-A411-F4D644E80458}" srcOrd="1" destOrd="0" parTransId="{29F8F1C8-85DC-4EE1-B823-45AE129F8A5B}" sibTransId="{AD828235-5458-4FBB-BEF3-42AC4BECC10C}"/>
    <dgm:cxn modelId="{30D10A73-8ABF-4210-8C04-6074D2397399}" srcId="{32A97AC4-976D-421F-A7BF-E7D80733B443}" destId="{E9E02CE3-12B4-4867-A576-B436C1BBAAF7}" srcOrd="2" destOrd="0" parTransId="{48A9165C-0ACB-4A11-931A-EE2FEDA95226}" sibTransId="{BC74EAAC-3025-44A3-9B0E-0D70BCF3BD31}"/>
    <dgm:cxn modelId="{03773959-F183-468B-B51A-160C75427C29}" type="presOf" srcId="{E9E02CE3-12B4-4867-A576-B436C1BBAAF7}" destId="{8D5DA62D-230D-484F-84D2-7F7A646B9DED}" srcOrd="1" destOrd="0" presId="urn:microsoft.com/office/officeart/2005/8/layout/vProcess5"/>
    <dgm:cxn modelId="{658FE280-E64D-4244-A20F-F6746EAA3BF4}" type="presOf" srcId="{32A97AC4-976D-421F-A7BF-E7D80733B443}" destId="{C4396EA7-2319-4059-BD98-B0739E1BD226}" srcOrd="0" destOrd="0" presId="urn:microsoft.com/office/officeart/2005/8/layout/vProcess5"/>
    <dgm:cxn modelId="{BE5BAA9C-56C4-41E3-B020-F5C5264A33B5}" srcId="{32A97AC4-976D-421F-A7BF-E7D80733B443}" destId="{82F4DC83-2EBA-4A35-97B7-534CBEF1FC63}" srcOrd="3" destOrd="0" parTransId="{2E59FD39-9C48-4D67-A65B-5C5C9862FF3F}" sibTransId="{23AF55DC-BF13-4F0B-8357-13F1BDC8FA13}"/>
    <dgm:cxn modelId="{B60AC8B4-2FF0-41AB-B33B-4B3B7CCAFB13}" type="presOf" srcId="{16CF2BB4-418B-431A-943B-CBF27CFFDE79}" destId="{5B09E7CD-FA94-4ABF-A1B5-EA7F6D31AC9B}" srcOrd="0" destOrd="0" presId="urn:microsoft.com/office/officeart/2005/8/layout/vProcess5"/>
    <dgm:cxn modelId="{5D1A46BC-5174-40FE-AE70-FBDDDB2050BF}" type="presOf" srcId="{02F94E21-57DA-420F-A0B3-0F331E1E5B66}" destId="{C2C199DE-1ED6-4865-BF9A-B2EF35328B71}" srcOrd="0" destOrd="0" presId="urn:microsoft.com/office/officeart/2005/8/layout/vProcess5"/>
    <dgm:cxn modelId="{A96D88C0-5921-4D60-8E67-A0617902F5C8}" type="presOf" srcId="{BC74EAAC-3025-44A3-9B0E-0D70BCF3BD31}" destId="{790325AC-39D8-4644-A5EA-C500A2A1FFB8}" srcOrd="0" destOrd="0" presId="urn:microsoft.com/office/officeart/2005/8/layout/vProcess5"/>
    <dgm:cxn modelId="{029054C8-7542-42EF-B6B6-40ECCAE1B156}" type="presOf" srcId="{1A7F5FDE-C135-4601-B29E-491A3D4AF0F2}" destId="{50A6C9E9-3D17-4A7B-BB8B-8EE24B183073}" srcOrd="1" destOrd="0" presId="urn:microsoft.com/office/officeart/2005/8/layout/vProcess5"/>
    <dgm:cxn modelId="{A08758CC-C362-490C-B5AF-277777C8A3B5}" type="presOf" srcId="{23AF55DC-BF13-4F0B-8357-13F1BDC8FA13}" destId="{0E3FA4A9-0454-494A-B7CB-CF6D45C581D8}" srcOrd="0" destOrd="0" presId="urn:microsoft.com/office/officeart/2005/8/layout/vProcess5"/>
    <dgm:cxn modelId="{0FA771D0-2C09-4DDE-BD4B-F3C0CF02958E}" type="presOf" srcId="{9B77A34A-1031-4EF1-A411-F4D644E80458}" destId="{DB8B85E7-C899-4EC0-AF62-CDFA3F8257A8}" srcOrd="0" destOrd="0" presId="urn:microsoft.com/office/officeart/2005/8/layout/vProcess5"/>
    <dgm:cxn modelId="{8F691FDB-720A-4385-8C74-016D12764DF5}" type="presOf" srcId="{E9E02CE3-12B4-4867-A576-B436C1BBAAF7}" destId="{96292C7F-8963-4319-8749-B0734700FD79}" srcOrd="0" destOrd="0" presId="urn:microsoft.com/office/officeart/2005/8/layout/vProcess5"/>
    <dgm:cxn modelId="{4B2EFDF8-9FB2-4501-BED6-6647CE77375B}" srcId="{32A97AC4-976D-421F-A7BF-E7D80733B443}" destId="{1A7F5FDE-C135-4601-B29E-491A3D4AF0F2}" srcOrd="4" destOrd="0" parTransId="{5804FB59-8555-415E-8165-B054F9CCA8F2}" sibTransId="{E31282C3-7AF9-43FE-B106-AD725467A183}"/>
    <dgm:cxn modelId="{F146FBFA-DE19-4E91-B692-668600791597}" type="presOf" srcId="{02F94E21-57DA-420F-A0B3-0F331E1E5B66}" destId="{4F265311-F153-4AF5-9BB4-EC7463A3AEA9}" srcOrd="1" destOrd="0" presId="urn:microsoft.com/office/officeart/2005/8/layout/vProcess5"/>
    <dgm:cxn modelId="{F491D4FC-F6BD-4013-B779-6179ED8B60C6}" type="presOf" srcId="{1A7F5FDE-C135-4601-B29E-491A3D4AF0F2}" destId="{D19E6AAE-7AF6-4E4F-8F6B-D6B848B08225}" srcOrd="0" destOrd="0" presId="urn:microsoft.com/office/officeart/2005/8/layout/vProcess5"/>
    <dgm:cxn modelId="{B8A12534-DBB3-4626-889D-08CD8C140072}" type="presParOf" srcId="{C4396EA7-2319-4059-BD98-B0739E1BD226}" destId="{B0E8ED13-4AAE-4607-85D0-FEF38D7CE74E}" srcOrd="0" destOrd="0" presId="urn:microsoft.com/office/officeart/2005/8/layout/vProcess5"/>
    <dgm:cxn modelId="{0996E6F8-0C38-4596-83E5-6E78A6CA3C62}" type="presParOf" srcId="{C4396EA7-2319-4059-BD98-B0739E1BD226}" destId="{C2C199DE-1ED6-4865-BF9A-B2EF35328B71}" srcOrd="1" destOrd="0" presId="urn:microsoft.com/office/officeart/2005/8/layout/vProcess5"/>
    <dgm:cxn modelId="{7A802B91-422F-4A5E-9837-82AD7A324C37}" type="presParOf" srcId="{C4396EA7-2319-4059-BD98-B0739E1BD226}" destId="{DB8B85E7-C899-4EC0-AF62-CDFA3F8257A8}" srcOrd="2" destOrd="0" presId="urn:microsoft.com/office/officeart/2005/8/layout/vProcess5"/>
    <dgm:cxn modelId="{18D00739-485E-42D5-8AC7-4BBDE9DCA999}" type="presParOf" srcId="{C4396EA7-2319-4059-BD98-B0739E1BD226}" destId="{96292C7F-8963-4319-8749-B0734700FD79}" srcOrd="3" destOrd="0" presId="urn:microsoft.com/office/officeart/2005/8/layout/vProcess5"/>
    <dgm:cxn modelId="{AD0E7D32-180A-4D46-A677-2FBEF35AED9F}" type="presParOf" srcId="{C4396EA7-2319-4059-BD98-B0739E1BD226}" destId="{7F4FA4CD-B239-4270-9847-C834EA76F84D}" srcOrd="4" destOrd="0" presId="urn:microsoft.com/office/officeart/2005/8/layout/vProcess5"/>
    <dgm:cxn modelId="{7E743388-3263-4153-A1F7-3F5A380FFA0D}" type="presParOf" srcId="{C4396EA7-2319-4059-BD98-B0739E1BD226}" destId="{D19E6AAE-7AF6-4E4F-8F6B-D6B848B08225}" srcOrd="5" destOrd="0" presId="urn:microsoft.com/office/officeart/2005/8/layout/vProcess5"/>
    <dgm:cxn modelId="{DCA1B437-8845-4E9A-A61A-2D4AB73472EE}" type="presParOf" srcId="{C4396EA7-2319-4059-BD98-B0739E1BD226}" destId="{5B09E7CD-FA94-4ABF-A1B5-EA7F6D31AC9B}" srcOrd="6" destOrd="0" presId="urn:microsoft.com/office/officeart/2005/8/layout/vProcess5"/>
    <dgm:cxn modelId="{D6485C53-10ED-4CF2-A02E-5C8D4DC525EB}" type="presParOf" srcId="{C4396EA7-2319-4059-BD98-B0739E1BD226}" destId="{EB0B549F-1952-4AA2-BA2A-AED1780CB51E}" srcOrd="7" destOrd="0" presId="urn:microsoft.com/office/officeart/2005/8/layout/vProcess5"/>
    <dgm:cxn modelId="{BF85716C-3957-47AA-89F7-2671359AD9A5}" type="presParOf" srcId="{C4396EA7-2319-4059-BD98-B0739E1BD226}" destId="{790325AC-39D8-4644-A5EA-C500A2A1FFB8}" srcOrd="8" destOrd="0" presId="urn:microsoft.com/office/officeart/2005/8/layout/vProcess5"/>
    <dgm:cxn modelId="{A5AD3442-EF18-4D83-A306-4215C62F183D}" type="presParOf" srcId="{C4396EA7-2319-4059-BD98-B0739E1BD226}" destId="{0E3FA4A9-0454-494A-B7CB-CF6D45C581D8}" srcOrd="9" destOrd="0" presId="urn:microsoft.com/office/officeart/2005/8/layout/vProcess5"/>
    <dgm:cxn modelId="{314E8B63-29E4-4981-AF3F-7499DD0EE532}" type="presParOf" srcId="{C4396EA7-2319-4059-BD98-B0739E1BD226}" destId="{4F265311-F153-4AF5-9BB4-EC7463A3AEA9}" srcOrd="10" destOrd="0" presId="urn:microsoft.com/office/officeart/2005/8/layout/vProcess5"/>
    <dgm:cxn modelId="{574B7DA8-3145-4476-9F6A-55ACD4D872C2}" type="presParOf" srcId="{C4396EA7-2319-4059-BD98-B0739E1BD226}" destId="{5FC2444F-ECFD-48BE-AD05-1AEBC0401F01}" srcOrd="11" destOrd="0" presId="urn:microsoft.com/office/officeart/2005/8/layout/vProcess5"/>
    <dgm:cxn modelId="{190C1D1C-F974-47F9-AC1C-CC732C97D650}" type="presParOf" srcId="{C4396EA7-2319-4059-BD98-B0739E1BD226}" destId="{8D5DA62D-230D-484F-84D2-7F7A646B9DED}" srcOrd="12" destOrd="0" presId="urn:microsoft.com/office/officeart/2005/8/layout/vProcess5"/>
    <dgm:cxn modelId="{0D729F16-5B55-438C-83A9-1B9DC54B9DB2}" type="presParOf" srcId="{C4396EA7-2319-4059-BD98-B0739E1BD226}" destId="{C58EF28A-EE86-4C60-B1C5-BF8B017273AF}" srcOrd="13" destOrd="0" presId="urn:microsoft.com/office/officeart/2005/8/layout/vProcess5"/>
    <dgm:cxn modelId="{61BE91FF-FFC7-414A-A4E4-71D953153F7F}" type="presParOf" srcId="{C4396EA7-2319-4059-BD98-B0739E1BD226}" destId="{50A6C9E9-3D17-4A7B-BB8B-8EE24B183073}"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4A2D660-BB8D-4687-A68A-976728AE27C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DA2FEB9F-AB0C-4089-AC91-99EB9E350A88}">
      <dgm:prSet phldrT="[Текст]" custT="1"/>
      <dgm:spPr/>
      <dgm:t>
        <a:bodyPr/>
        <a:lstStyle/>
        <a:p>
          <a:r>
            <a:rPr lang="en-US" sz="1800" dirty="0">
              <a:latin typeface="Times New Roman" pitchFamily="18" charset="0"/>
              <a:cs typeface="Times New Roman" pitchFamily="18" charset="0"/>
            </a:rPr>
            <a:t>Do your results support your hypothesis?</a:t>
          </a:r>
          <a:endParaRPr lang="ru-RU" sz="1800" dirty="0">
            <a:latin typeface="Times New Roman" pitchFamily="18" charset="0"/>
            <a:cs typeface="Times New Roman" pitchFamily="18" charset="0"/>
          </a:endParaRPr>
        </a:p>
      </dgm:t>
    </dgm:pt>
    <dgm:pt modelId="{68277DD8-3154-482C-B360-C24BBD7CD19E}" type="parTrans" cxnId="{E93AF3DC-F905-4E04-95EE-61672A203F04}">
      <dgm:prSet/>
      <dgm:spPr/>
      <dgm:t>
        <a:bodyPr/>
        <a:lstStyle/>
        <a:p>
          <a:endParaRPr lang="ru-RU"/>
        </a:p>
      </dgm:t>
    </dgm:pt>
    <dgm:pt modelId="{DBEEE7C8-992F-4C93-B855-AA8300F6A461}" type="sibTrans" cxnId="{E93AF3DC-F905-4E04-95EE-61672A203F04}">
      <dgm:prSet/>
      <dgm:spPr/>
      <dgm:t>
        <a:bodyPr/>
        <a:lstStyle/>
        <a:p>
          <a:endParaRPr lang="ru-RU"/>
        </a:p>
      </dgm:t>
    </dgm:pt>
    <dgm:pt modelId="{F1AB85FD-90DE-4E01-9C05-21F48EA214A1}">
      <dgm:prSet phldrT="[Текст]" custT="1"/>
      <dgm:spPr/>
      <dgm:t>
        <a:bodyPr/>
        <a:lstStyle/>
        <a:p>
          <a:r>
            <a:rPr lang="en-US" sz="1800" dirty="0">
              <a:latin typeface="Times New Roman" pitchFamily="18" charset="0"/>
              <a:cs typeface="Times New Roman" pitchFamily="18" charset="0"/>
            </a:rPr>
            <a:t>Are your observations consistent with other research in this area?</a:t>
          </a:r>
          <a:endParaRPr lang="ru-RU" sz="1800" dirty="0">
            <a:latin typeface="Times New Roman" pitchFamily="18" charset="0"/>
            <a:cs typeface="Times New Roman" pitchFamily="18" charset="0"/>
          </a:endParaRPr>
        </a:p>
      </dgm:t>
    </dgm:pt>
    <dgm:pt modelId="{484AB66B-8ED4-4615-A1F1-16FA78E35621}" type="parTrans" cxnId="{C2A502FE-7C45-4DEC-81CE-12CFC861C995}">
      <dgm:prSet/>
      <dgm:spPr/>
      <dgm:t>
        <a:bodyPr/>
        <a:lstStyle/>
        <a:p>
          <a:endParaRPr lang="ru-RU"/>
        </a:p>
      </dgm:t>
    </dgm:pt>
    <dgm:pt modelId="{4948D752-1A98-4F77-A7FE-24F4EBAFA4E0}" type="sibTrans" cxnId="{C2A502FE-7C45-4DEC-81CE-12CFC861C995}">
      <dgm:prSet/>
      <dgm:spPr/>
      <dgm:t>
        <a:bodyPr/>
        <a:lstStyle/>
        <a:p>
          <a:endParaRPr lang="ru-RU"/>
        </a:p>
      </dgm:t>
    </dgm:pt>
    <dgm:pt modelId="{FA0A943D-00D8-4A9A-B8C8-631C6036B944}">
      <dgm:prSet phldrT="[Текст]" custT="1"/>
      <dgm:spPr/>
      <dgm:t>
        <a:bodyPr/>
        <a:lstStyle/>
        <a:p>
          <a:r>
            <a:rPr lang="en-US" sz="1800" dirty="0">
              <a:latin typeface="Times New Roman" pitchFamily="18" charset="0"/>
              <a:cs typeface="Times New Roman" pitchFamily="18" charset="0"/>
            </a:rPr>
            <a:t>Do the findings you have provided bring something new to understanding of the subject?</a:t>
          </a:r>
          <a:endParaRPr lang="ru-RU" sz="1800" dirty="0">
            <a:latin typeface="Times New Roman" pitchFamily="18" charset="0"/>
            <a:cs typeface="Times New Roman" pitchFamily="18" charset="0"/>
          </a:endParaRPr>
        </a:p>
      </dgm:t>
    </dgm:pt>
    <dgm:pt modelId="{CF45C6CF-DD86-42D9-91BA-D38836B04C4F}" type="parTrans" cxnId="{4FFD5538-2BB9-4B6E-B4F0-2371FCF663F5}">
      <dgm:prSet/>
      <dgm:spPr/>
      <dgm:t>
        <a:bodyPr/>
        <a:lstStyle/>
        <a:p>
          <a:endParaRPr lang="ru-RU"/>
        </a:p>
      </dgm:t>
    </dgm:pt>
    <dgm:pt modelId="{41AD5236-2730-48F2-9107-4729259DC039}" type="sibTrans" cxnId="{4FFD5538-2BB9-4B6E-B4F0-2371FCF663F5}">
      <dgm:prSet/>
      <dgm:spPr/>
      <dgm:t>
        <a:bodyPr/>
        <a:lstStyle/>
        <a:p>
          <a:endParaRPr lang="ru-RU"/>
        </a:p>
      </dgm:t>
    </dgm:pt>
    <dgm:pt modelId="{536621BC-26AC-41B2-97E2-8084D5B775A6}">
      <dgm:prSet custT="1"/>
      <dgm:spPr/>
      <dgm:t>
        <a:bodyPr/>
        <a:lstStyle/>
        <a:p>
          <a:r>
            <a:rPr lang="en-US" sz="1800" dirty="0">
              <a:latin typeface="Times New Roman" pitchFamily="18" charset="0"/>
              <a:cs typeface="Times New Roman" pitchFamily="18" charset="0"/>
            </a:rPr>
            <a:t>What should be done next (research perspective)?</a:t>
          </a:r>
          <a:endParaRPr lang="ru-RU" sz="1800" dirty="0">
            <a:latin typeface="Times New Roman" pitchFamily="18" charset="0"/>
            <a:cs typeface="Times New Roman" pitchFamily="18" charset="0"/>
          </a:endParaRPr>
        </a:p>
      </dgm:t>
    </dgm:pt>
    <dgm:pt modelId="{9102CF68-49B1-4E82-8E7B-89E1A3B329E6}" type="parTrans" cxnId="{D7A17E90-EC2F-482C-8590-949532E1CCC8}">
      <dgm:prSet/>
      <dgm:spPr/>
      <dgm:t>
        <a:bodyPr/>
        <a:lstStyle/>
        <a:p>
          <a:endParaRPr lang="ru-RU"/>
        </a:p>
      </dgm:t>
    </dgm:pt>
    <dgm:pt modelId="{C838B39C-0BF0-44ED-9A8D-9DF13BE31E5F}" type="sibTrans" cxnId="{D7A17E90-EC2F-482C-8590-949532E1CCC8}">
      <dgm:prSet/>
      <dgm:spPr/>
      <dgm:t>
        <a:bodyPr/>
        <a:lstStyle/>
        <a:p>
          <a:endParaRPr lang="ru-RU"/>
        </a:p>
      </dgm:t>
    </dgm:pt>
    <dgm:pt modelId="{D8CB7075-E40A-455D-91D9-C31D146AEC1B}" type="pres">
      <dgm:prSet presAssocID="{D4A2D660-BB8D-4687-A68A-976728AE27CD}" presName="linear" presStyleCnt="0">
        <dgm:presLayoutVars>
          <dgm:dir/>
          <dgm:animLvl val="lvl"/>
          <dgm:resizeHandles val="exact"/>
        </dgm:presLayoutVars>
      </dgm:prSet>
      <dgm:spPr/>
    </dgm:pt>
    <dgm:pt modelId="{A0F774E2-8A58-4F89-81BF-AAA64D279461}" type="pres">
      <dgm:prSet presAssocID="{DA2FEB9F-AB0C-4089-AC91-99EB9E350A88}" presName="parentLin" presStyleCnt="0"/>
      <dgm:spPr/>
    </dgm:pt>
    <dgm:pt modelId="{E7A1E669-2727-4ACD-AE23-BCF60486EF4D}" type="pres">
      <dgm:prSet presAssocID="{DA2FEB9F-AB0C-4089-AC91-99EB9E350A88}" presName="parentLeftMargin" presStyleLbl="node1" presStyleIdx="0" presStyleCnt="4"/>
      <dgm:spPr/>
    </dgm:pt>
    <dgm:pt modelId="{F62B7143-B4A5-4BF1-A533-5B4AA02162FA}" type="pres">
      <dgm:prSet presAssocID="{DA2FEB9F-AB0C-4089-AC91-99EB9E350A88}" presName="parentText" presStyleLbl="node1" presStyleIdx="0" presStyleCnt="4">
        <dgm:presLayoutVars>
          <dgm:chMax val="0"/>
          <dgm:bulletEnabled val="1"/>
        </dgm:presLayoutVars>
      </dgm:prSet>
      <dgm:spPr/>
    </dgm:pt>
    <dgm:pt modelId="{6CC8ADDB-A21D-4F80-B3E9-EDBC1AE8263C}" type="pres">
      <dgm:prSet presAssocID="{DA2FEB9F-AB0C-4089-AC91-99EB9E350A88}" presName="negativeSpace" presStyleCnt="0"/>
      <dgm:spPr/>
    </dgm:pt>
    <dgm:pt modelId="{EAADE30D-68A5-43DA-A838-873B23082F8A}" type="pres">
      <dgm:prSet presAssocID="{DA2FEB9F-AB0C-4089-AC91-99EB9E350A88}" presName="childText" presStyleLbl="conFgAcc1" presStyleIdx="0" presStyleCnt="4">
        <dgm:presLayoutVars>
          <dgm:bulletEnabled val="1"/>
        </dgm:presLayoutVars>
      </dgm:prSet>
      <dgm:spPr/>
    </dgm:pt>
    <dgm:pt modelId="{6C20F3F9-08FB-4AAB-855D-6AC9A1ACCCDB}" type="pres">
      <dgm:prSet presAssocID="{DBEEE7C8-992F-4C93-B855-AA8300F6A461}" presName="spaceBetweenRectangles" presStyleCnt="0"/>
      <dgm:spPr/>
    </dgm:pt>
    <dgm:pt modelId="{6F153A9C-5B29-4DB1-B92B-5E659055F57C}" type="pres">
      <dgm:prSet presAssocID="{F1AB85FD-90DE-4E01-9C05-21F48EA214A1}" presName="parentLin" presStyleCnt="0"/>
      <dgm:spPr/>
    </dgm:pt>
    <dgm:pt modelId="{A39BEFC8-404E-45BB-B926-760A4A4A39CA}" type="pres">
      <dgm:prSet presAssocID="{F1AB85FD-90DE-4E01-9C05-21F48EA214A1}" presName="parentLeftMargin" presStyleLbl="node1" presStyleIdx="0" presStyleCnt="4"/>
      <dgm:spPr/>
    </dgm:pt>
    <dgm:pt modelId="{F47B928F-DABF-435C-A8E6-A68AA1A6C728}" type="pres">
      <dgm:prSet presAssocID="{F1AB85FD-90DE-4E01-9C05-21F48EA214A1}" presName="parentText" presStyleLbl="node1" presStyleIdx="1" presStyleCnt="4">
        <dgm:presLayoutVars>
          <dgm:chMax val="0"/>
          <dgm:bulletEnabled val="1"/>
        </dgm:presLayoutVars>
      </dgm:prSet>
      <dgm:spPr/>
    </dgm:pt>
    <dgm:pt modelId="{D67616F3-A969-46CE-A204-C66DC08F5840}" type="pres">
      <dgm:prSet presAssocID="{F1AB85FD-90DE-4E01-9C05-21F48EA214A1}" presName="negativeSpace" presStyleCnt="0"/>
      <dgm:spPr/>
    </dgm:pt>
    <dgm:pt modelId="{57AAA976-A4ED-462F-81B3-A3210DFEFF6A}" type="pres">
      <dgm:prSet presAssocID="{F1AB85FD-90DE-4E01-9C05-21F48EA214A1}" presName="childText" presStyleLbl="conFgAcc1" presStyleIdx="1" presStyleCnt="4">
        <dgm:presLayoutVars>
          <dgm:bulletEnabled val="1"/>
        </dgm:presLayoutVars>
      </dgm:prSet>
      <dgm:spPr/>
    </dgm:pt>
    <dgm:pt modelId="{EADA7CE2-C6E7-4568-AB0A-8DC3215DEC34}" type="pres">
      <dgm:prSet presAssocID="{4948D752-1A98-4F77-A7FE-24F4EBAFA4E0}" presName="spaceBetweenRectangles" presStyleCnt="0"/>
      <dgm:spPr/>
    </dgm:pt>
    <dgm:pt modelId="{D45CE438-5FE7-4B5E-A161-D8E2B0623084}" type="pres">
      <dgm:prSet presAssocID="{FA0A943D-00D8-4A9A-B8C8-631C6036B944}" presName="parentLin" presStyleCnt="0"/>
      <dgm:spPr/>
    </dgm:pt>
    <dgm:pt modelId="{97F3DEDF-AE0C-4005-BF89-27021EE2AA89}" type="pres">
      <dgm:prSet presAssocID="{FA0A943D-00D8-4A9A-B8C8-631C6036B944}" presName="parentLeftMargin" presStyleLbl="node1" presStyleIdx="1" presStyleCnt="4"/>
      <dgm:spPr/>
    </dgm:pt>
    <dgm:pt modelId="{E11B1A55-2762-4E39-B3FA-F0D3507794AA}" type="pres">
      <dgm:prSet presAssocID="{FA0A943D-00D8-4A9A-B8C8-631C6036B944}" presName="parentText" presStyleLbl="node1" presStyleIdx="2" presStyleCnt="4">
        <dgm:presLayoutVars>
          <dgm:chMax val="0"/>
          <dgm:bulletEnabled val="1"/>
        </dgm:presLayoutVars>
      </dgm:prSet>
      <dgm:spPr/>
    </dgm:pt>
    <dgm:pt modelId="{D48B3632-DA31-4B41-8F8F-32466F2819D2}" type="pres">
      <dgm:prSet presAssocID="{FA0A943D-00D8-4A9A-B8C8-631C6036B944}" presName="negativeSpace" presStyleCnt="0"/>
      <dgm:spPr/>
    </dgm:pt>
    <dgm:pt modelId="{DBDAFBFD-77EE-44BB-AFA7-20F7D84C1EF2}" type="pres">
      <dgm:prSet presAssocID="{FA0A943D-00D8-4A9A-B8C8-631C6036B944}" presName="childText" presStyleLbl="conFgAcc1" presStyleIdx="2" presStyleCnt="4">
        <dgm:presLayoutVars>
          <dgm:bulletEnabled val="1"/>
        </dgm:presLayoutVars>
      </dgm:prSet>
      <dgm:spPr/>
    </dgm:pt>
    <dgm:pt modelId="{686F539C-E277-4F22-9BE5-E71F90E10A76}" type="pres">
      <dgm:prSet presAssocID="{41AD5236-2730-48F2-9107-4729259DC039}" presName="spaceBetweenRectangles" presStyleCnt="0"/>
      <dgm:spPr/>
    </dgm:pt>
    <dgm:pt modelId="{A3589C52-151C-40B6-BDB4-C9E063333D23}" type="pres">
      <dgm:prSet presAssocID="{536621BC-26AC-41B2-97E2-8084D5B775A6}" presName="parentLin" presStyleCnt="0"/>
      <dgm:spPr/>
    </dgm:pt>
    <dgm:pt modelId="{5CE9007C-113F-465A-89B2-2DB071FAFDC8}" type="pres">
      <dgm:prSet presAssocID="{536621BC-26AC-41B2-97E2-8084D5B775A6}" presName="parentLeftMargin" presStyleLbl="node1" presStyleIdx="2" presStyleCnt="4"/>
      <dgm:spPr/>
    </dgm:pt>
    <dgm:pt modelId="{12BCD8CB-C763-41F0-B914-852B6EC4A175}" type="pres">
      <dgm:prSet presAssocID="{536621BC-26AC-41B2-97E2-8084D5B775A6}" presName="parentText" presStyleLbl="node1" presStyleIdx="3" presStyleCnt="4">
        <dgm:presLayoutVars>
          <dgm:chMax val="0"/>
          <dgm:bulletEnabled val="1"/>
        </dgm:presLayoutVars>
      </dgm:prSet>
      <dgm:spPr/>
    </dgm:pt>
    <dgm:pt modelId="{3B4B3DE2-98C5-4FB6-87D8-72C50439D74C}" type="pres">
      <dgm:prSet presAssocID="{536621BC-26AC-41B2-97E2-8084D5B775A6}" presName="negativeSpace" presStyleCnt="0"/>
      <dgm:spPr/>
    </dgm:pt>
    <dgm:pt modelId="{9D1E3F32-9FC9-4DE0-A1A0-1FC939C7DC89}" type="pres">
      <dgm:prSet presAssocID="{536621BC-26AC-41B2-97E2-8084D5B775A6}" presName="childText" presStyleLbl="conFgAcc1" presStyleIdx="3" presStyleCnt="4">
        <dgm:presLayoutVars>
          <dgm:bulletEnabled val="1"/>
        </dgm:presLayoutVars>
      </dgm:prSet>
      <dgm:spPr/>
    </dgm:pt>
  </dgm:ptLst>
  <dgm:cxnLst>
    <dgm:cxn modelId="{29FB3632-F4F9-482E-9C9C-DB3A520F5247}" type="presOf" srcId="{536621BC-26AC-41B2-97E2-8084D5B775A6}" destId="{5CE9007C-113F-465A-89B2-2DB071FAFDC8}" srcOrd="0" destOrd="0" presId="urn:microsoft.com/office/officeart/2005/8/layout/list1"/>
    <dgm:cxn modelId="{4FFD5538-2BB9-4B6E-B4F0-2371FCF663F5}" srcId="{D4A2D660-BB8D-4687-A68A-976728AE27CD}" destId="{FA0A943D-00D8-4A9A-B8C8-631C6036B944}" srcOrd="2" destOrd="0" parTransId="{CF45C6CF-DD86-42D9-91BA-D38836B04C4F}" sibTransId="{41AD5236-2730-48F2-9107-4729259DC039}"/>
    <dgm:cxn modelId="{6A30F138-8137-4B6E-BFBD-D57933FFE03E}" type="presOf" srcId="{F1AB85FD-90DE-4E01-9C05-21F48EA214A1}" destId="{F47B928F-DABF-435C-A8E6-A68AA1A6C728}" srcOrd="1" destOrd="0" presId="urn:microsoft.com/office/officeart/2005/8/layout/list1"/>
    <dgm:cxn modelId="{614A185D-62A1-4E0C-A231-80BCC51C8255}" type="presOf" srcId="{F1AB85FD-90DE-4E01-9C05-21F48EA214A1}" destId="{A39BEFC8-404E-45BB-B926-760A4A4A39CA}" srcOrd="0" destOrd="0" presId="urn:microsoft.com/office/officeart/2005/8/layout/list1"/>
    <dgm:cxn modelId="{CB520C42-504B-4110-BC70-DE79F1EC3E4F}" type="presOf" srcId="{536621BC-26AC-41B2-97E2-8084D5B775A6}" destId="{12BCD8CB-C763-41F0-B914-852B6EC4A175}" srcOrd="1" destOrd="0" presId="urn:microsoft.com/office/officeart/2005/8/layout/list1"/>
    <dgm:cxn modelId="{0D964E4B-CB36-41C0-996A-38718B6CEEA8}" type="presOf" srcId="{FA0A943D-00D8-4A9A-B8C8-631C6036B944}" destId="{97F3DEDF-AE0C-4005-BF89-27021EE2AA89}" srcOrd="0" destOrd="0" presId="urn:microsoft.com/office/officeart/2005/8/layout/list1"/>
    <dgm:cxn modelId="{7DF35F70-90B3-461E-A92D-46386490E5DB}" type="presOf" srcId="{DA2FEB9F-AB0C-4089-AC91-99EB9E350A88}" destId="{F62B7143-B4A5-4BF1-A533-5B4AA02162FA}" srcOrd="1" destOrd="0" presId="urn:microsoft.com/office/officeart/2005/8/layout/list1"/>
    <dgm:cxn modelId="{DD054557-D34F-43FB-8B09-4C7B8B489782}" type="presOf" srcId="{DA2FEB9F-AB0C-4089-AC91-99EB9E350A88}" destId="{E7A1E669-2727-4ACD-AE23-BCF60486EF4D}" srcOrd="0" destOrd="0" presId="urn:microsoft.com/office/officeart/2005/8/layout/list1"/>
    <dgm:cxn modelId="{D7A17E90-EC2F-482C-8590-949532E1CCC8}" srcId="{D4A2D660-BB8D-4687-A68A-976728AE27CD}" destId="{536621BC-26AC-41B2-97E2-8084D5B775A6}" srcOrd="3" destOrd="0" parTransId="{9102CF68-49B1-4E82-8E7B-89E1A3B329E6}" sibTransId="{C838B39C-0BF0-44ED-9A8D-9DF13BE31E5F}"/>
    <dgm:cxn modelId="{5024B491-B493-4CA6-9CB8-18448201E43C}" type="presOf" srcId="{FA0A943D-00D8-4A9A-B8C8-631C6036B944}" destId="{E11B1A55-2762-4E39-B3FA-F0D3507794AA}" srcOrd="1" destOrd="0" presId="urn:microsoft.com/office/officeart/2005/8/layout/list1"/>
    <dgm:cxn modelId="{005715CC-9382-4262-99FA-5A7F4C83EB84}" type="presOf" srcId="{D4A2D660-BB8D-4687-A68A-976728AE27CD}" destId="{D8CB7075-E40A-455D-91D9-C31D146AEC1B}" srcOrd="0" destOrd="0" presId="urn:microsoft.com/office/officeart/2005/8/layout/list1"/>
    <dgm:cxn modelId="{E93AF3DC-F905-4E04-95EE-61672A203F04}" srcId="{D4A2D660-BB8D-4687-A68A-976728AE27CD}" destId="{DA2FEB9F-AB0C-4089-AC91-99EB9E350A88}" srcOrd="0" destOrd="0" parTransId="{68277DD8-3154-482C-B360-C24BBD7CD19E}" sibTransId="{DBEEE7C8-992F-4C93-B855-AA8300F6A461}"/>
    <dgm:cxn modelId="{C2A502FE-7C45-4DEC-81CE-12CFC861C995}" srcId="{D4A2D660-BB8D-4687-A68A-976728AE27CD}" destId="{F1AB85FD-90DE-4E01-9C05-21F48EA214A1}" srcOrd="1" destOrd="0" parTransId="{484AB66B-8ED4-4615-A1F1-16FA78E35621}" sibTransId="{4948D752-1A98-4F77-A7FE-24F4EBAFA4E0}"/>
    <dgm:cxn modelId="{390CFE07-497A-48C2-9F77-9A3B8E0F5206}" type="presParOf" srcId="{D8CB7075-E40A-455D-91D9-C31D146AEC1B}" destId="{A0F774E2-8A58-4F89-81BF-AAA64D279461}" srcOrd="0" destOrd="0" presId="urn:microsoft.com/office/officeart/2005/8/layout/list1"/>
    <dgm:cxn modelId="{44BC6605-D3E6-4DD9-ABF6-BA34062D9345}" type="presParOf" srcId="{A0F774E2-8A58-4F89-81BF-AAA64D279461}" destId="{E7A1E669-2727-4ACD-AE23-BCF60486EF4D}" srcOrd="0" destOrd="0" presId="urn:microsoft.com/office/officeart/2005/8/layout/list1"/>
    <dgm:cxn modelId="{342C954B-C2FA-41B6-99F2-BADA2B041565}" type="presParOf" srcId="{A0F774E2-8A58-4F89-81BF-AAA64D279461}" destId="{F62B7143-B4A5-4BF1-A533-5B4AA02162FA}" srcOrd="1" destOrd="0" presId="urn:microsoft.com/office/officeart/2005/8/layout/list1"/>
    <dgm:cxn modelId="{60B89867-6F96-406A-9EE0-773534A7FE97}" type="presParOf" srcId="{D8CB7075-E40A-455D-91D9-C31D146AEC1B}" destId="{6CC8ADDB-A21D-4F80-B3E9-EDBC1AE8263C}" srcOrd="1" destOrd="0" presId="urn:microsoft.com/office/officeart/2005/8/layout/list1"/>
    <dgm:cxn modelId="{1852E00B-28DA-42BB-B6D0-3A50EB923AEB}" type="presParOf" srcId="{D8CB7075-E40A-455D-91D9-C31D146AEC1B}" destId="{EAADE30D-68A5-43DA-A838-873B23082F8A}" srcOrd="2" destOrd="0" presId="urn:microsoft.com/office/officeart/2005/8/layout/list1"/>
    <dgm:cxn modelId="{7B0F1FE7-5D28-43C3-84C9-8BE8323B400A}" type="presParOf" srcId="{D8CB7075-E40A-455D-91D9-C31D146AEC1B}" destId="{6C20F3F9-08FB-4AAB-855D-6AC9A1ACCCDB}" srcOrd="3" destOrd="0" presId="urn:microsoft.com/office/officeart/2005/8/layout/list1"/>
    <dgm:cxn modelId="{FF0CD76D-E2EA-48BD-9305-28D0AADB77BE}" type="presParOf" srcId="{D8CB7075-E40A-455D-91D9-C31D146AEC1B}" destId="{6F153A9C-5B29-4DB1-B92B-5E659055F57C}" srcOrd="4" destOrd="0" presId="urn:microsoft.com/office/officeart/2005/8/layout/list1"/>
    <dgm:cxn modelId="{426F3127-5F05-4FAD-B68D-945AF37D69A2}" type="presParOf" srcId="{6F153A9C-5B29-4DB1-B92B-5E659055F57C}" destId="{A39BEFC8-404E-45BB-B926-760A4A4A39CA}" srcOrd="0" destOrd="0" presId="urn:microsoft.com/office/officeart/2005/8/layout/list1"/>
    <dgm:cxn modelId="{22528CCC-2448-45EB-9951-B5456CFB9593}" type="presParOf" srcId="{6F153A9C-5B29-4DB1-B92B-5E659055F57C}" destId="{F47B928F-DABF-435C-A8E6-A68AA1A6C728}" srcOrd="1" destOrd="0" presId="urn:microsoft.com/office/officeart/2005/8/layout/list1"/>
    <dgm:cxn modelId="{CA38EC02-4467-4282-A0D3-F48FC18A1330}" type="presParOf" srcId="{D8CB7075-E40A-455D-91D9-C31D146AEC1B}" destId="{D67616F3-A969-46CE-A204-C66DC08F5840}" srcOrd="5" destOrd="0" presId="urn:microsoft.com/office/officeart/2005/8/layout/list1"/>
    <dgm:cxn modelId="{C670A037-D2A2-4F8A-96A6-3322234CF67B}" type="presParOf" srcId="{D8CB7075-E40A-455D-91D9-C31D146AEC1B}" destId="{57AAA976-A4ED-462F-81B3-A3210DFEFF6A}" srcOrd="6" destOrd="0" presId="urn:microsoft.com/office/officeart/2005/8/layout/list1"/>
    <dgm:cxn modelId="{9C0E3899-8ADC-4DF2-AD05-735187A7238C}" type="presParOf" srcId="{D8CB7075-E40A-455D-91D9-C31D146AEC1B}" destId="{EADA7CE2-C6E7-4568-AB0A-8DC3215DEC34}" srcOrd="7" destOrd="0" presId="urn:microsoft.com/office/officeart/2005/8/layout/list1"/>
    <dgm:cxn modelId="{50473545-A350-4A33-86F3-65C05E1EB598}" type="presParOf" srcId="{D8CB7075-E40A-455D-91D9-C31D146AEC1B}" destId="{D45CE438-5FE7-4B5E-A161-D8E2B0623084}" srcOrd="8" destOrd="0" presId="urn:microsoft.com/office/officeart/2005/8/layout/list1"/>
    <dgm:cxn modelId="{5742AD4E-1E16-4485-B902-E2682CBDD17A}" type="presParOf" srcId="{D45CE438-5FE7-4B5E-A161-D8E2B0623084}" destId="{97F3DEDF-AE0C-4005-BF89-27021EE2AA89}" srcOrd="0" destOrd="0" presId="urn:microsoft.com/office/officeart/2005/8/layout/list1"/>
    <dgm:cxn modelId="{58675661-622F-425D-B63E-ABDDE8FBF6DD}" type="presParOf" srcId="{D45CE438-5FE7-4B5E-A161-D8E2B0623084}" destId="{E11B1A55-2762-4E39-B3FA-F0D3507794AA}" srcOrd="1" destOrd="0" presId="urn:microsoft.com/office/officeart/2005/8/layout/list1"/>
    <dgm:cxn modelId="{01BB9C2B-ED52-42F3-8A60-19D81E5DF3AC}" type="presParOf" srcId="{D8CB7075-E40A-455D-91D9-C31D146AEC1B}" destId="{D48B3632-DA31-4B41-8F8F-32466F2819D2}" srcOrd="9" destOrd="0" presId="urn:microsoft.com/office/officeart/2005/8/layout/list1"/>
    <dgm:cxn modelId="{A2C2FF6A-2F8A-48CC-942C-D9DE3CDB4A51}" type="presParOf" srcId="{D8CB7075-E40A-455D-91D9-C31D146AEC1B}" destId="{DBDAFBFD-77EE-44BB-AFA7-20F7D84C1EF2}" srcOrd="10" destOrd="0" presId="urn:microsoft.com/office/officeart/2005/8/layout/list1"/>
    <dgm:cxn modelId="{D15EA248-EB2B-43F7-9D32-75704E37DABD}" type="presParOf" srcId="{D8CB7075-E40A-455D-91D9-C31D146AEC1B}" destId="{686F539C-E277-4F22-9BE5-E71F90E10A76}" srcOrd="11" destOrd="0" presId="urn:microsoft.com/office/officeart/2005/8/layout/list1"/>
    <dgm:cxn modelId="{51CA43DE-990E-4FCE-8716-A110A8029513}" type="presParOf" srcId="{D8CB7075-E40A-455D-91D9-C31D146AEC1B}" destId="{A3589C52-151C-40B6-BDB4-C9E063333D23}" srcOrd="12" destOrd="0" presId="urn:microsoft.com/office/officeart/2005/8/layout/list1"/>
    <dgm:cxn modelId="{EEFB8CBB-DF2C-47DD-A9DC-89C3A6566875}" type="presParOf" srcId="{A3589C52-151C-40B6-BDB4-C9E063333D23}" destId="{5CE9007C-113F-465A-89B2-2DB071FAFDC8}" srcOrd="0" destOrd="0" presId="urn:microsoft.com/office/officeart/2005/8/layout/list1"/>
    <dgm:cxn modelId="{8EDC4547-5401-4E32-BA6A-E430EE5C0C2E}" type="presParOf" srcId="{A3589C52-151C-40B6-BDB4-C9E063333D23}" destId="{12BCD8CB-C763-41F0-B914-852B6EC4A175}" srcOrd="1" destOrd="0" presId="urn:microsoft.com/office/officeart/2005/8/layout/list1"/>
    <dgm:cxn modelId="{1293C60E-62A4-4E9D-9AC5-2B7FA95AD2B3}" type="presParOf" srcId="{D8CB7075-E40A-455D-91D9-C31D146AEC1B}" destId="{3B4B3DE2-98C5-4FB6-87D8-72C50439D74C}" srcOrd="13" destOrd="0" presId="urn:microsoft.com/office/officeart/2005/8/layout/list1"/>
    <dgm:cxn modelId="{DEB53A6E-72AC-440E-8ACF-8462D452F658}" type="presParOf" srcId="{D8CB7075-E40A-455D-91D9-C31D146AEC1B}" destId="{9D1E3F32-9FC9-4DE0-A1A0-1FC939C7DC89}"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A6254D-34A6-4568-8D71-ACE39E391646}">
      <dsp:nvSpPr>
        <dsp:cNvPr id="0" name=""/>
        <dsp:cNvSpPr/>
      </dsp:nvSpPr>
      <dsp:spPr>
        <a:xfrm>
          <a:off x="110008" y="1425"/>
          <a:ext cx="2664483" cy="1332241"/>
        </a:xfrm>
        <a:prstGeom prst="roundRect">
          <a:avLst>
            <a:gd name="adj" fmla="val 1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395" tIns="74930" rIns="112395" bIns="74930" numCol="1" spcCol="1270" anchor="ctr" anchorCtr="0">
          <a:noAutofit/>
        </a:bodyPr>
        <a:lstStyle/>
        <a:p>
          <a:pPr marL="0" lvl="0" indent="0" algn="ctr" defTabSz="2622550">
            <a:lnSpc>
              <a:spcPct val="90000"/>
            </a:lnSpc>
            <a:spcBef>
              <a:spcPct val="0"/>
            </a:spcBef>
            <a:spcAft>
              <a:spcPct val="35000"/>
            </a:spcAft>
            <a:buNone/>
          </a:pPr>
          <a:r>
            <a:rPr lang="en-US" sz="5900" kern="1200" dirty="0"/>
            <a:t>object</a:t>
          </a:r>
          <a:endParaRPr lang="ru-RU" sz="5900" kern="1200" dirty="0"/>
        </a:p>
      </dsp:txBody>
      <dsp:txXfrm>
        <a:off x="149028" y="40445"/>
        <a:ext cx="2586443" cy="1254201"/>
      </dsp:txXfrm>
    </dsp:sp>
    <dsp:sp modelId="{C88AD42E-FF2B-4B88-9F4E-4B2F99B048DE}">
      <dsp:nvSpPr>
        <dsp:cNvPr id="0" name=""/>
        <dsp:cNvSpPr/>
      </dsp:nvSpPr>
      <dsp:spPr>
        <a:xfrm>
          <a:off x="376456" y="1333667"/>
          <a:ext cx="266448" cy="999181"/>
        </a:xfrm>
        <a:custGeom>
          <a:avLst/>
          <a:gdLst/>
          <a:ahLst/>
          <a:cxnLst/>
          <a:rect l="0" t="0" r="0" b="0"/>
          <a:pathLst>
            <a:path>
              <a:moveTo>
                <a:pt x="0" y="0"/>
              </a:moveTo>
              <a:lnTo>
                <a:pt x="0" y="999181"/>
              </a:lnTo>
              <a:lnTo>
                <a:pt x="266448" y="999181"/>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770FA9-2646-4B4C-927A-4C0AE639C97A}">
      <dsp:nvSpPr>
        <dsp:cNvPr id="0" name=""/>
        <dsp:cNvSpPr/>
      </dsp:nvSpPr>
      <dsp:spPr>
        <a:xfrm>
          <a:off x="642905" y="1666728"/>
          <a:ext cx="2131587" cy="1332241"/>
        </a:xfrm>
        <a:prstGeom prst="roundRect">
          <a:avLst>
            <a:gd name="adj" fmla="val 10000"/>
          </a:avLst>
        </a:prstGeom>
        <a:solidFill>
          <a:schemeClr val="lt1">
            <a:alpha val="90000"/>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US" sz="1800" kern="1200" dirty="0"/>
            <a:t>the format of writing the article IMRAD.</a:t>
          </a:r>
          <a:endParaRPr lang="ru-RU" sz="1800" kern="1200" dirty="0"/>
        </a:p>
      </dsp:txBody>
      <dsp:txXfrm>
        <a:off x="681925" y="1705748"/>
        <a:ext cx="2053547" cy="1254201"/>
      </dsp:txXfrm>
    </dsp:sp>
    <dsp:sp modelId="{7703C87C-91FD-478B-8392-8E584D697F18}">
      <dsp:nvSpPr>
        <dsp:cNvPr id="0" name=""/>
        <dsp:cNvSpPr/>
      </dsp:nvSpPr>
      <dsp:spPr>
        <a:xfrm>
          <a:off x="3440613" y="1425"/>
          <a:ext cx="2664483" cy="1332241"/>
        </a:xfrm>
        <a:prstGeom prst="roundRect">
          <a:avLst>
            <a:gd name="adj" fmla="val 10000"/>
          </a:avLst>
        </a:prstGeom>
        <a:solidFill>
          <a:schemeClr val="accent5">
            <a:hueOff val="10738916"/>
            <a:satOff val="-1444"/>
            <a:lumOff val="14313"/>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395" tIns="74930" rIns="112395" bIns="74930" numCol="1" spcCol="1270" anchor="ctr" anchorCtr="0">
          <a:noAutofit/>
        </a:bodyPr>
        <a:lstStyle/>
        <a:p>
          <a:pPr marL="0" lvl="0" indent="0" algn="ctr" defTabSz="2622550">
            <a:lnSpc>
              <a:spcPct val="90000"/>
            </a:lnSpc>
            <a:spcBef>
              <a:spcPct val="0"/>
            </a:spcBef>
            <a:spcAft>
              <a:spcPct val="35000"/>
            </a:spcAft>
            <a:buNone/>
          </a:pPr>
          <a:r>
            <a:rPr lang="en-US" sz="5900" kern="1200" dirty="0"/>
            <a:t>subject</a:t>
          </a:r>
          <a:endParaRPr lang="ru-RU" sz="5900" kern="1200" dirty="0"/>
        </a:p>
      </dsp:txBody>
      <dsp:txXfrm>
        <a:off x="3479633" y="40445"/>
        <a:ext cx="2586443" cy="1254201"/>
      </dsp:txXfrm>
    </dsp:sp>
    <dsp:sp modelId="{D74AD5D3-25E3-47E5-BE47-F1FA7D3680EF}">
      <dsp:nvSpPr>
        <dsp:cNvPr id="0" name=""/>
        <dsp:cNvSpPr/>
      </dsp:nvSpPr>
      <dsp:spPr>
        <a:xfrm>
          <a:off x="3707061" y="1333667"/>
          <a:ext cx="266448" cy="999181"/>
        </a:xfrm>
        <a:custGeom>
          <a:avLst/>
          <a:gdLst/>
          <a:ahLst/>
          <a:cxnLst/>
          <a:rect l="0" t="0" r="0" b="0"/>
          <a:pathLst>
            <a:path>
              <a:moveTo>
                <a:pt x="0" y="0"/>
              </a:moveTo>
              <a:lnTo>
                <a:pt x="0" y="999181"/>
              </a:lnTo>
              <a:lnTo>
                <a:pt x="266448" y="999181"/>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997038-4B81-482A-ACFE-FB6C351EBD6F}">
      <dsp:nvSpPr>
        <dsp:cNvPr id="0" name=""/>
        <dsp:cNvSpPr/>
      </dsp:nvSpPr>
      <dsp:spPr>
        <a:xfrm>
          <a:off x="3973510" y="1666728"/>
          <a:ext cx="2131587" cy="1332241"/>
        </a:xfrm>
        <a:prstGeom prst="roundRect">
          <a:avLst>
            <a:gd name="adj" fmla="val 10000"/>
          </a:avLst>
        </a:prstGeom>
        <a:solidFill>
          <a:schemeClr val="lt1">
            <a:alpha val="90000"/>
            <a:hueOff val="0"/>
            <a:satOff val="0"/>
            <a:lumOff val="0"/>
            <a:alphaOff val="0"/>
          </a:schemeClr>
        </a:solidFill>
        <a:ln w="19050" cap="flat" cmpd="sng" algn="ctr">
          <a:solidFill>
            <a:schemeClr val="accent5">
              <a:hueOff val="10738916"/>
              <a:satOff val="-1444"/>
              <a:lumOff val="1431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US" sz="1800" kern="1200" dirty="0"/>
            <a:t>the features and prospects of the structure of a scientific article IMRAD format.</a:t>
          </a:r>
          <a:endParaRPr lang="ru-RU" sz="1800" kern="1200" dirty="0"/>
        </a:p>
      </dsp:txBody>
      <dsp:txXfrm>
        <a:off x="4012530" y="1705748"/>
        <a:ext cx="2053547" cy="12542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3B5067-8B6C-4434-864B-036FCEEE9156}">
      <dsp:nvSpPr>
        <dsp:cNvPr id="0" name=""/>
        <dsp:cNvSpPr/>
      </dsp:nvSpPr>
      <dsp:spPr>
        <a:xfrm>
          <a:off x="637584" y="0"/>
          <a:ext cx="7225953" cy="481808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5B9682-8A3D-4A37-A09A-D62C7260CA97}">
      <dsp:nvSpPr>
        <dsp:cNvPr id="0" name=""/>
        <dsp:cNvSpPr/>
      </dsp:nvSpPr>
      <dsp:spPr>
        <a:xfrm>
          <a:off x="9132" y="1445424"/>
          <a:ext cx="2736298" cy="1927232"/>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The abbreviation IMRAD consists of the first letters of the four key sections of the article - Introduction, Methods, Results and Discussion.</a:t>
          </a:r>
          <a:endParaRPr lang="ru-RU" sz="1600" kern="1200" dirty="0"/>
        </a:p>
      </dsp:txBody>
      <dsp:txXfrm>
        <a:off x="103212" y="1539504"/>
        <a:ext cx="2548138" cy="1739072"/>
      </dsp:txXfrm>
    </dsp:sp>
    <dsp:sp modelId="{47E3F17F-9C78-4717-9D69-9A8C6D4DDEAF}">
      <dsp:nvSpPr>
        <dsp:cNvPr id="0" name=""/>
        <dsp:cNvSpPr/>
      </dsp:nvSpPr>
      <dsp:spPr>
        <a:xfrm>
          <a:off x="2882411" y="1445424"/>
          <a:ext cx="2736298" cy="1927232"/>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This standard (template) for the design of scientific articles was developed in the 1970s and in fact became mandatory for articles based on empirical research.</a:t>
          </a:r>
          <a:endParaRPr lang="ru-RU" sz="1600" kern="1200" dirty="0"/>
        </a:p>
      </dsp:txBody>
      <dsp:txXfrm>
        <a:off x="2976491" y="1539504"/>
        <a:ext cx="2548138" cy="1739072"/>
      </dsp:txXfrm>
    </dsp:sp>
    <dsp:sp modelId="{DFDE3E7C-45C1-45A0-A757-0BC51948D5BA}">
      <dsp:nvSpPr>
        <dsp:cNvPr id="0" name=""/>
        <dsp:cNvSpPr/>
      </dsp:nvSpPr>
      <dsp:spPr>
        <a:xfrm>
          <a:off x="5755691" y="1445424"/>
          <a:ext cx="2736298" cy="1927232"/>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Each original scientific article has the following structure: Title; Abstract; Introduction; Methods; Results; Discussion; Conclusions; References.</a:t>
          </a:r>
          <a:endParaRPr lang="ru-RU" sz="1700" kern="1200" dirty="0"/>
        </a:p>
      </dsp:txBody>
      <dsp:txXfrm>
        <a:off x="5849771" y="1539504"/>
        <a:ext cx="2548138" cy="17390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9007ED-EFCE-4E94-85DA-089BAB25DA42}">
      <dsp:nvSpPr>
        <dsp:cNvPr id="0" name=""/>
        <dsp:cNvSpPr/>
      </dsp:nvSpPr>
      <dsp:spPr>
        <a:xfrm>
          <a:off x="2305712" y="605833"/>
          <a:ext cx="4091366" cy="4091366"/>
        </a:xfrm>
        <a:prstGeom prst="blockArc">
          <a:avLst>
            <a:gd name="adj1" fmla="val 10731282"/>
            <a:gd name="adj2" fmla="val 16499079"/>
            <a:gd name="adj3" fmla="val 4642"/>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D537F63C-340D-4F90-8513-92695F18B131}">
      <dsp:nvSpPr>
        <dsp:cNvPr id="0" name=""/>
        <dsp:cNvSpPr/>
      </dsp:nvSpPr>
      <dsp:spPr>
        <a:xfrm>
          <a:off x="2305956" y="620926"/>
          <a:ext cx="4091366" cy="4091366"/>
        </a:xfrm>
        <a:prstGeom prst="blockArc">
          <a:avLst>
            <a:gd name="adj1" fmla="val 5101343"/>
            <a:gd name="adj2" fmla="val 10757252"/>
            <a:gd name="adj3" fmla="val 4642"/>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DECF6ADA-3704-42E5-B16B-94DADDA2AD6F}">
      <dsp:nvSpPr>
        <dsp:cNvPr id="0" name=""/>
        <dsp:cNvSpPr/>
      </dsp:nvSpPr>
      <dsp:spPr>
        <a:xfrm>
          <a:off x="2649254" y="620628"/>
          <a:ext cx="4091366" cy="4091366"/>
        </a:xfrm>
        <a:prstGeom prst="blockArc">
          <a:avLst>
            <a:gd name="adj1" fmla="val 21587548"/>
            <a:gd name="adj2" fmla="val 5692688"/>
            <a:gd name="adj3" fmla="val 4642"/>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2E6179BD-3F47-4CAE-92D8-71E38DEAFB7E}">
      <dsp:nvSpPr>
        <dsp:cNvPr id="0" name=""/>
        <dsp:cNvSpPr/>
      </dsp:nvSpPr>
      <dsp:spPr>
        <a:xfrm>
          <a:off x="2649254" y="606153"/>
          <a:ext cx="4091366" cy="4091366"/>
        </a:xfrm>
        <a:prstGeom prst="blockArc">
          <a:avLst>
            <a:gd name="adj1" fmla="val 15907312"/>
            <a:gd name="adj2" fmla="val 12452"/>
            <a:gd name="adj3" fmla="val 4642"/>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24785F2C-E5E6-47AF-84EC-94B726E2B694}">
      <dsp:nvSpPr>
        <dsp:cNvPr id="0" name=""/>
        <dsp:cNvSpPr/>
      </dsp:nvSpPr>
      <dsp:spPr>
        <a:xfrm>
          <a:off x="3212498" y="1716991"/>
          <a:ext cx="2625036" cy="1884164"/>
        </a:xfrm>
        <a:prstGeom prst="ellipse">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Times New Roman" pitchFamily="18" charset="0"/>
              <a:cs typeface="Times New Roman" pitchFamily="18" charset="0"/>
            </a:rPr>
            <a:t>Introduction</a:t>
          </a:r>
          <a:r>
            <a:rPr lang="en-US" sz="2800" kern="1200" dirty="0">
              <a:latin typeface="Times New Roman" pitchFamily="18" charset="0"/>
              <a:cs typeface="Times New Roman" pitchFamily="18" charset="0"/>
            </a:rPr>
            <a:t> </a:t>
          </a:r>
          <a:endParaRPr lang="ru-RU" sz="2800" kern="1200" dirty="0">
            <a:latin typeface="Times New Roman" pitchFamily="18" charset="0"/>
            <a:cs typeface="Times New Roman" pitchFamily="18" charset="0"/>
          </a:endParaRPr>
        </a:p>
      </dsp:txBody>
      <dsp:txXfrm>
        <a:off x="3596926" y="1992920"/>
        <a:ext cx="1856180" cy="1332306"/>
      </dsp:txXfrm>
    </dsp:sp>
    <dsp:sp modelId="{991C89BB-A910-435C-9F79-89A5E9A4E77C}">
      <dsp:nvSpPr>
        <dsp:cNvPr id="0" name=""/>
        <dsp:cNvSpPr/>
      </dsp:nvSpPr>
      <dsp:spPr>
        <a:xfrm>
          <a:off x="3835092" y="1414"/>
          <a:ext cx="1379848" cy="1318914"/>
        </a:xfrm>
        <a:prstGeom prst="ellipse">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Times New Roman" pitchFamily="18" charset="0"/>
              <a:cs typeface="Times New Roman" pitchFamily="18" charset="0"/>
            </a:rPr>
            <a:t>the relevance of the research topic</a:t>
          </a:r>
          <a:endParaRPr lang="ru-RU" sz="1600" kern="1200" dirty="0">
            <a:latin typeface="Times New Roman" pitchFamily="18" charset="0"/>
            <a:cs typeface="Times New Roman" pitchFamily="18" charset="0"/>
          </a:endParaRPr>
        </a:p>
      </dsp:txBody>
      <dsp:txXfrm>
        <a:off x="4037166" y="194564"/>
        <a:ext cx="975700" cy="932614"/>
      </dsp:txXfrm>
    </dsp:sp>
    <dsp:sp modelId="{4EDBC882-528E-4114-9726-18BC6D5D4A63}">
      <dsp:nvSpPr>
        <dsp:cNvPr id="0" name=""/>
        <dsp:cNvSpPr/>
      </dsp:nvSpPr>
      <dsp:spPr>
        <a:xfrm>
          <a:off x="5905641" y="1960563"/>
          <a:ext cx="1574968" cy="1397020"/>
        </a:xfrm>
        <a:prstGeom prst="ellipse">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Times New Roman" pitchFamily="18" charset="0"/>
              <a:cs typeface="Times New Roman" pitchFamily="18" charset="0"/>
            </a:rPr>
            <a:t>a review of the literature on the research topic</a:t>
          </a:r>
          <a:endParaRPr lang="ru-RU" sz="1600" kern="1200" dirty="0">
            <a:latin typeface="Times New Roman" pitchFamily="18" charset="0"/>
            <a:cs typeface="Times New Roman" pitchFamily="18" charset="0"/>
          </a:endParaRPr>
        </a:p>
      </dsp:txBody>
      <dsp:txXfrm>
        <a:off x="6136290" y="2165152"/>
        <a:ext cx="1113670" cy="987842"/>
      </dsp:txXfrm>
    </dsp:sp>
    <dsp:sp modelId="{0E541BBC-D6F9-45B8-8165-FA6270587084}">
      <dsp:nvSpPr>
        <dsp:cNvPr id="0" name=""/>
        <dsp:cNvSpPr/>
      </dsp:nvSpPr>
      <dsp:spPr>
        <a:xfrm>
          <a:off x="3865559" y="3997818"/>
          <a:ext cx="1318914" cy="1318914"/>
        </a:xfrm>
        <a:prstGeom prst="ellipse">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Times New Roman" pitchFamily="18" charset="0"/>
              <a:cs typeface="Times New Roman" pitchFamily="18" charset="0"/>
            </a:rPr>
            <a:t>the statement of the research problem</a:t>
          </a:r>
          <a:endParaRPr lang="ru-RU" sz="1600" kern="1200" dirty="0">
            <a:latin typeface="Times New Roman" pitchFamily="18" charset="0"/>
            <a:cs typeface="Times New Roman" pitchFamily="18" charset="0"/>
          </a:endParaRPr>
        </a:p>
      </dsp:txBody>
      <dsp:txXfrm>
        <a:off x="4058709" y="4190968"/>
        <a:ext cx="932614" cy="932614"/>
      </dsp:txXfrm>
    </dsp:sp>
    <dsp:sp modelId="{D1394BC2-4BA2-4D97-95B7-61E63775C48E}">
      <dsp:nvSpPr>
        <dsp:cNvPr id="0" name=""/>
        <dsp:cNvSpPr/>
      </dsp:nvSpPr>
      <dsp:spPr>
        <a:xfrm>
          <a:off x="1660073" y="2031999"/>
          <a:ext cx="1387036" cy="1318914"/>
        </a:xfrm>
        <a:prstGeom prst="ellipse">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Times New Roman" pitchFamily="18" charset="0"/>
              <a:cs typeface="Times New Roman" pitchFamily="18" charset="0"/>
            </a:rPr>
            <a:t>the goal and objectives of the research</a:t>
          </a:r>
          <a:endParaRPr lang="ru-RU" sz="1600" kern="1200" dirty="0">
            <a:latin typeface="Times New Roman" pitchFamily="18" charset="0"/>
            <a:cs typeface="Times New Roman" pitchFamily="18" charset="0"/>
          </a:endParaRPr>
        </a:p>
      </dsp:txBody>
      <dsp:txXfrm>
        <a:off x="1863200" y="2225149"/>
        <a:ext cx="980782" cy="9326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C199DE-1ED6-4865-BF9A-B2EF35328B71}">
      <dsp:nvSpPr>
        <dsp:cNvPr id="0" name=""/>
        <dsp:cNvSpPr/>
      </dsp:nvSpPr>
      <dsp:spPr>
        <a:xfrm>
          <a:off x="0" y="0"/>
          <a:ext cx="5830769" cy="900114"/>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Description of the research site, e.g. climate, geological sections, country, etc.</a:t>
          </a:r>
          <a:endParaRPr lang="ru-RU" sz="1800" kern="1200" dirty="0"/>
        </a:p>
      </dsp:txBody>
      <dsp:txXfrm>
        <a:off x="26363" y="26363"/>
        <a:ext cx="4754163" cy="847388"/>
      </dsp:txXfrm>
    </dsp:sp>
    <dsp:sp modelId="{DB8B85E7-C899-4EC0-AF62-CDFA3F8257A8}">
      <dsp:nvSpPr>
        <dsp:cNvPr id="0" name=""/>
        <dsp:cNvSpPr/>
      </dsp:nvSpPr>
      <dsp:spPr>
        <a:xfrm>
          <a:off x="435414" y="1025130"/>
          <a:ext cx="5830769" cy="900114"/>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Experiment design, specifying retests, experiments and sampling procedures.</a:t>
          </a:r>
          <a:endParaRPr lang="ru-RU" sz="1800" kern="1200" dirty="0"/>
        </a:p>
      </dsp:txBody>
      <dsp:txXfrm>
        <a:off x="461777" y="1051493"/>
        <a:ext cx="4757554" cy="847388"/>
      </dsp:txXfrm>
    </dsp:sp>
    <dsp:sp modelId="{96292C7F-8963-4319-8749-B0734700FD79}">
      <dsp:nvSpPr>
        <dsp:cNvPr id="0" name=""/>
        <dsp:cNvSpPr/>
      </dsp:nvSpPr>
      <dsp:spPr>
        <a:xfrm>
          <a:off x="870829" y="2050260"/>
          <a:ext cx="5830769" cy="900114"/>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Statistical and mathematical procedures used to analyze and summarize data.</a:t>
          </a:r>
          <a:endParaRPr lang="ru-RU" sz="1800" kern="1200" dirty="0"/>
        </a:p>
      </dsp:txBody>
      <dsp:txXfrm>
        <a:off x="897192" y="2076623"/>
        <a:ext cx="4757554" cy="847388"/>
      </dsp:txXfrm>
    </dsp:sp>
    <dsp:sp modelId="{7F4FA4CD-B239-4270-9847-C834EA76F84D}">
      <dsp:nvSpPr>
        <dsp:cNvPr id="0" name=""/>
        <dsp:cNvSpPr/>
      </dsp:nvSpPr>
      <dsp:spPr>
        <a:xfrm>
          <a:off x="1306243" y="3075391"/>
          <a:ext cx="5830769" cy="900114"/>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Materials used, indicating the exact technical characteristics and quantities, as well as their source or preparation method.</a:t>
          </a:r>
          <a:endParaRPr lang="ru-RU" sz="1800" kern="1200" dirty="0"/>
        </a:p>
      </dsp:txBody>
      <dsp:txXfrm>
        <a:off x="1332606" y="3101754"/>
        <a:ext cx="4757554" cy="847388"/>
      </dsp:txXfrm>
    </dsp:sp>
    <dsp:sp modelId="{D19E6AAE-7AF6-4E4F-8F6B-D6B848B08225}">
      <dsp:nvSpPr>
        <dsp:cNvPr id="0" name=""/>
        <dsp:cNvSpPr/>
      </dsp:nvSpPr>
      <dsp:spPr>
        <a:xfrm>
          <a:off x="1741658" y="4100521"/>
          <a:ext cx="5830769" cy="900114"/>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Assumptions made and their rationale.</a:t>
          </a:r>
          <a:endParaRPr lang="ru-RU" sz="1800" kern="1200" dirty="0"/>
        </a:p>
      </dsp:txBody>
      <dsp:txXfrm>
        <a:off x="1768021" y="4126884"/>
        <a:ext cx="4757554" cy="847388"/>
      </dsp:txXfrm>
    </dsp:sp>
    <dsp:sp modelId="{5B09E7CD-FA94-4ABF-A1B5-EA7F6D31AC9B}">
      <dsp:nvSpPr>
        <dsp:cNvPr id="0" name=""/>
        <dsp:cNvSpPr/>
      </dsp:nvSpPr>
      <dsp:spPr>
        <a:xfrm>
          <a:off x="5245695" y="657583"/>
          <a:ext cx="585074" cy="585074"/>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ru-RU" sz="2800" kern="1200"/>
        </a:p>
      </dsp:txBody>
      <dsp:txXfrm>
        <a:off x="5377337" y="657583"/>
        <a:ext cx="321790" cy="440268"/>
      </dsp:txXfrm>
    </dsp:sp>
    <dsp:sp modelId="{EB0B549F-1952-4AA2-BA2A-AED1780CB51E}">
      <dsp:nvSpPr>
        <dsp:cNvPr id="0" name=""/>
        <dsp:cNvSpPr/>
      </dsp:nvSpPr>
      <dsp:spPr>
        <a:xfrm>
          <a:off x="5681109" y="1682714"/>
          <a:ext cx="585074" cy="585074"/>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ru-RU" sz="2800" kern="1200"/>
        </a:p>
      </dsp:txBody>
      <dsp:txXfrm>
        <a:off x="5812751" y="1682714"/>
        <a:ext cx="321790" cy="440268"/>
      </dsp:txXfrm>
    </dsp:sp>
    <dsp:sp modelId="{790325AC-39D8-4644-A5EA-C500A2A1FFB8}">
      <dsp:nvSpPr>
        <dsp:cNvPr id="0" name=""/>
        <dsp:cNvSpPr/>
      </dsp:nvSpPr>
      <dsp:spPr>
        <a:xfrm>
          <a:off x="6116524" y="2692842"/>
          <a:ext cx="585074" cy="585074"/>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ru-RU" sz="2800" kern="1200"/>
        </a:p>
      </dsp:txBody>
      <dsp:txXfrm>
        <a:off x="6248166" y="2692842"/>
        <a:ext cx="321790" cy="440268"/>
      </dsp:txXfrm>
    </dsp:sp>
    <dsp:sp modelId="{0E3FA4A9-0454-494A-B7CB-CF6D45C581D8}">
      <dsp:nvSpPr>
        <dsp:cNvPr id="0" name=""/>
        <dsp:cNvSpPr/>
      </dsp:nvSpPr>
      <dsp:spPr>
        <a:xfrm>
          <a:off x="6551938" y="3727974"/>
          <a:ext cx="585074" cy="585074"/>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ru-RU" sz="2800" kern="1200"/>
        </a:p>
      </dsp:txBody>
      <dsp:txXfrm>
        <a:off x="6683580" y="3727974"/>
        <a:ext cx="321790" cy="44026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ADE30D-68A5-43DA-A838-873B23082F8A}">
      <dsp:nvSpPr>
        <dsp:cNvPr id="0" name=""/>
        <dsp:cNvSpPr/>
      </dsp:nvSpPr>
      <dsp:spPr>
        <a:xfrm>
          <a:off x="0" y="347020"/>
          <a:ext cx="6096000" cy="5796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62B7143-B4A5-4BF1-A533-5B4AA02162FA}">
      <dsp:nvSpPr>
        <dsp:cNvPr id="0" name=""/>
        <dsp:cNvSpPr/>
      </dsp:nvSpPr>
      <dsp:spPr>
        <a:xfrm>
          <a:off x="304800" y="7539"/>
          <a:ext cx="4267200" cy="6789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Times New Roman" pitchFamily="18" charset="0"/>
              <a:cs typeface="Times New Roman" pitchFamily="18" charset="0"/>
            </a:rPr>
            <a:t>Do your results support your hypothesis?</a:t>
          </a:r>
          <a:endParaRPr lang="ru-RU" sz="1800" kern="1200" dirty="0">
            <a:latin typeface="Times New Roman" pitchFamily="18" charset="0"/>
            <a:cs typeface="Times New Roman" pitchFamily="18" charset="0"/>
          </a:endParaRPr>
        </a:p>
      </dsp:txBody>
      <dsp:txXfrm>
        <a:off x="337944" y="40683"/>
        <a:ext cx="4200912" cy="612672"/>
      </dsp:txXfrm>
    </dsp:sp>
    <dsp:sp modelId="{57AAA976-A4ED-462F-81B3-A3210DFEFF6A}">
      <dsp:nvSpPr>
        <dsp:cNvPr id="0" name=""/>
        <dsp:cNvSpPr/>
      </dsp:nvSpPr>
      <dsp:spPr>
        <a:xfrm>
          <a:off x="0" y="1390300"/>
          <a:ext cx="6096000" cy="5796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47B928F-DABF-435C-A8E6-A68AA1A6C728}">
      <dsp:nvSpPr>
        <dsp:cNvPr id="0" name=""/>
        <dsp:cNvSpPr/>
      </dsp:nvSpPr>
      <dsp:spPr>
        <a:xfrm>
          <a:off x="304800" y="1050819"/>
          <a:ext cx="4267200" cy="6789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Times New Roman" pitchFamily="18" charset="0"/>
              <a:cs typeface="Times New Roman" pitchFamily="18" charset="0"/>
            </a:rPr>
            <a:t>Are your observations consistent with other research in this area?</a:t>
          </a:r>
          <a:endParaRPr lang="ru-RU" sz="1800" kern="1200" dirty="0">
            <a:latin typeface="Times New Roman" pitchFamily="18" charset="0"/>
            <a:cs typeface="Times New Roman" pitchFamily="18" charset="0"/>
          </a:endParaRPr>
        </a:p>
      </dsp:txBody>
      <dsp:txXfrm>
        <a:off x="337944" y="1083963"/>
        <a:ext cx="4200912" cy="612672"/>
      </dsp:txXfrm>
    </dsp:sp>
    <dsp:sp modelId="{DBDAFBFD-77EE-44BB-AFA7-20F7D84C1EF2}">
      <dsp:nvSpPr>
        <dsp:cNvPr id="0" name=""/>
        <dsp:cNvSpPr/>
      </dsp:nvSpPr>
      <dsp:spPr>
        <a:xfrm>
          <a:off x="0" y="2433580"/>
          <a:ext cx="6096000" cy="5796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11B1A55-2762-4E39-B3FA-F0D3507794AA}">
      <dsp:nvSpPr>
        <dsp:cNvPr id="0" name=""/>
        <dsp:cNvSpPr/>
      </dsp:nvSpPr>
      <dsp:spPr>
        <a:xfrm>
          <a:off x="304800" y="2094100"/>
          <a:ext cx="4267200" cy="6789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Times New Roman" pitchFamily="18" charset="0"/>
              <a:cs typeface="Times New Roman" pitchFamily="18" charset="0"/>
            </a:rPr>
            <a:t>Do the findings you have provided bring something new to understanding of the subject?</a:t>
          </a:r>
          <a:endParaRPr lang="ru-RU" sz="1800" kern="1200" dirty="0">
            <a:latin typeface="Times New Roman" pitchFamily="18" charset="0"/>
            <a:cs typeface="Times New Roman" pitchFamily="18" charset="0"/>
          </a:endParaRPr>
        </a:p>
      </dsp:txBody>
      <dsp:txXfrm>
        <a:off x="337944" y="2127244"/>
        <a:ext cx="4200912" cy="612672"/>
      </dsp:txXfrm>
    </dsp:sp>
    <dsp:sp modelId="{9D1E3F32-9FC9-4DE0-A1A0-1FC939C7DC89}">
      <dsp:nvSpPr>
        <dsp:cNvPr id="0" name=""/>
        <dsp:cNvSpPr/>
      </dsp:nvSpPr>
      <dsp:spPr>
        <a:xfrm>
          <a:off x="0" y="3476860"/>
          <a:ext cx="6096000" cy="5796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2BCD8CB-C763-41F0-B914-852B6EC4A175}">
      <dsp:nvSpPr>
        <dsp:cNvPr id="0" name=""/>
        <dsp:cNvSpPr/>
      </dsp:nvSpPr>
      <dsp:spPr>
        <a:xfrm>
          <a:off x="304800" y="3137380"/>
          <a:ext cx="4267200" cy="6789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Times New Roman" pitchFamily="18" charset="0"/>
              <a:cs typeface="Times New Roman" pitchFamily="18" charset="0"/>
            </a:rPr>
            <a:t>What should be done next (research perspective)?</a:t>
          </a:r>
          <a:endParaRPr lang="ru-RU" sz="1800" kern="1200" dirty="0">
            <a:latin typeface="Times New Roman" pitchFamily="18" charset="0"/>
            <a:cs typeface="Times New Roman" pitchFamily="18" charset="0"/>
          </a:endParaRPr>
        </a:p>
      </dsp:txBody>
      <dsp:txXfrm>
        <a:off x="337944" y="3170524"/>
        <a:ext cx="4200912" cy="61267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5B106E36-FD25-4E2D-B0AA-010F637433A0}" type="datetimeFigureOut">
              <a:rPr lang="ru-RU" smtClean="0"/>
              <a:pPr/>
              <a:t>30.09.2024</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30.09.2024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30.09.2024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30.09.2024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30.09.2024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30.09.2024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6" name="Дата 25"/>
          <p:cNvSpPr>
            <a:spLocks noGrp="1"/>
          </p:cNvSpPr>
          <p:nvPr>
            <p:ph type="dt" sz="half" idx="10"/>
          </p:nvPr>
        </p:nvSpPr>
        <p:spPr/>
        <p:txBody>
          <a:bodyPr rtlCol="0"/>
          <a:lstStyle/>
          <a:p>
            <a:fld id="{5B106E36-FD25-4E2D-B0AA-010F637433A0}" type="datetimeFigureOut">
              <a:rPr lang="ru-RU" smtClean="0"/>
              <a:pPr/>
              <a:t>30.09.2024</a:t>
            </a:fld>
            <a:endParaRPr lang="ru-RU"/>
          </a:p>
        </p:txBody>
      </p:sp>
      <p:sp>
        <p:nvSpPr>
          <p:cNvPr id="27" name="Номер слайда 26"/>
          <p:cNvSpPr>
            <a:spLocks noGrp="1"/>
          </p:cNvSpPr>
          <p:nvPr>
            <p:ph type="sldNum" sz="quarter" idx="11"/>
          </p:nvPr>
        </p:nvSpPr>
        <p:spPr/>
        <p:txBody>
          <a:bodyPr rtlCol="0"/>
          <a:lstStyle/>
          <a:p>
            <a:fld id="{725C68B6-61C2-468F-89AB-4B9F7531AA68}"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5B106E36-FD25-4E2D-B0AA-010F637433A0}" type="datetimeFigureOut">
              <a:rPr lang="ru-RU" smtClean="0"/>
              <a:pPr/>
              <a:t>30.09.2024</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30.09.2024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30.09.2024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30.09.2024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B106E36-FD25-4E2D-B0AA-010F637433A0}" type="datetimeFigureOut">
              <a:rPr lang="ru-RU" smtClean="0"/>
              <a:pPr/>
              <a:t>30.09.2024</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6.jpeg"/><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online.zakon.kz/document/?doc_id=1003931" TargetMode="External"/><Relationship Id="rId2" Type="http://schemas.openxmlformats.org/officeDocument/2006/relationships/hyperlink" Target="https://&#1085;&#1072;&#1091;&#1095;&#1085;&#1099;&#1077;&#1087;&#1077;&#1088;&#1077;&#1074;&#1086;&#1076;&#1099;.&#1088;&#1092;/razbor-struktury-stati-imrad/" TargetMode="Externa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588" y="1214438"/>
            <a:ext cx="6707187" cy="857250"/>
          </a:xfrm>
        </p:spPr>
        <p:txBody>
          <a:bodyPr>
            <a:normAutofit fontScale="90000"/>
          </a:bodyPr>
          <a:lstStyle/>
          <a:p>
            <a:pPr>
              <a:defRPr/>
            </a:pPr>
            <a:r>
              <a:rPr lang="en-US" sz="3200" b="1" dirty="0"/>
              <a:t>AL-FARABI KAZAKH NATIONAL UNIVERSITY</a:t>
            </a:r>
            <a:endParaRPr lang="ru-RU" sz="3200" b="1" dirty="0"/>
          </a:p>
        </p:txBody>
      </p:sp>
      <p:sp>
        <p:nvSpPr>
          <p:cNvPr id="4099" name="TextBox 3"/>
          <p:cNvSpPr txBox="1">
            <a:spLocks noChangeArrowheads="1"/>
          </p:cNvSpPr>
          <p:nvPr/>
        </p:nvSpPr>
        <p:spPr bwMode="auto">
          <a:xfrm>
            <a:off x="2195513" y="2192338"/>
            <a:ext cx="6480175" cy="9540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ru-RU" sz="2800" b="1"/>
              <a:t>Department of political science and political technologies</a:t>
            </a:r>
            <a:r>
              <a:rPr lang="ru-RU" altLang="ru-RU" sz="2800" b="1"/>
              <a:t> </a:t>
            </a:r>
          </a:p>
        </p:txBody>
      </p:sp>
      <p:sp>
        <p:nvSpPr>
          <p:cNvPr id="4100" name="TextBox 4"/>
          <p:cNvSpPr txBox="1">
            <a:spLocks noChangeArrowheads="1"/>
          </p:cNvSpPr>
          <p:nvPr/>
        </p:nvSpPr>
        <p:spPr bwMode="auto">
          <a:xfrm>
            <a:off x="2195513" y="3311525"/>
            <a:ext cx="6624637"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kk-KZ" altLang="ru-RU" sz="2800" b="1" dirty="0"/>
              <a:t>Methodology of modern political</a:t>
            </a:r>
            <a:r>
              <a:rPr lang="en-US" altLang="ru-RU" sz="2800" b="1" dirty="0"/>
              <a:t> research</a:t>
            </a:r>
            <a:endParaRPr lang="ru-RU" altLang="ru-RU" sz="5400" b="1" dirty="0">
              <a:cs typeface="Arial" panose="020B0604020202020204" pitchFamily="34" charset="0"/>
            </a:endParaRPr>
          </a:p>
        </p:txBody>
      </p:sp>
      <p:sp>
        <p:nvSpPr>
          <p:cNvPr id="4101" name="TextBox 5"/>
          <p:cNvSpPr txBox="1">
            <a:spLocks noChangeArrowheads="1"/>
          </p:cNvSpPr>
          <p:nvPr/>
        </p:nvSpPr>
        <p:spPr bwMode="auto">
          <a:xfrm>
            <a:off x="2339975" y="4306888"/>
            <a:ext cx="324008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 altLang="ru-RU" sz="2400" b="1"/>
              <a:t>Abzhapparova A.A.</a:t>
            </a:r>
          </a:p>
          <a:p>
            <a:pPr eaLnBrk="1" hangingPunct="1"/>
            <a:r>
              <a:rPr lang="en-US" altLang="ru-RU" sz="2400" b="1"/>
              <a:t>Senior lecturer</a:t>
            </a:r>
            <a:endParaRPr lang="ru-RU" altLang="ru-RU" sz="2400" b="1"/>
          </a:p>
        </p:txBody>
      </p:sp>
      <p:pic>
        <p:nvPicPr>
          <p:cNvPr id="3" name="Рисунок 2">
            <a:extLst>
              <a:ext uri="{FF2B5EF4-FFF2-40B4-BE49-F238E27FC236}">
                <a16:creationId xmlns:a16="http://schemas.microsoft.com/office/drawing/2014/main" id="{02917970-7E09-232A-4C66-5E6ECCDE01AE}"/>
              </a:ext>
            </a:extLst>
          </p:cNvPr>
          <p:cNvPicPr>
            <a:picLocks noChangeAspect="1"/>
          </p:cNvPicPr>
          <p:nvPr/>
        </p:nvPicPr>
        <p:blipFill>
          <a:blip r:embed="rId2"/>
          <a:stretch>
            <a:fillRect/>
          </a:stretch>
        </p:blipFill>
        <p:spPr>
          <a:xfrm>
            <a:off x="611560" y="753192"/>
            <a:ext cx="1296144" cy="1467018"/>
          </a:xfrm>
          <a:prstGeom prst="rect">
            <a:avLst/>
          </a:prstGeom>
        </p:spPr>
      </p:pic>
    </p:spTree>
    <p:extLst>
      <p:ext uri="{BB962C8B-B14F-4D97-AF65-F5344CB8AC3E}">
        <p14:creationId xmlns:p14="http://schemas.microsoft.com/office/powerpoint/2010/main" val="17605938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ая выноска 2"/>
          <p:cNvSpPr/>
          <p:nvPr/>
        </p:nvSpPr>
        <p:spPr>
          <a:xfrm>
            <a:off x="1214414" y="500042"/>
            <a:ext cx="6715172" cy="92869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571472" y="571480"/>
            <a:ext cx="8229600" cy="714364"/>
          </a:xfrm>
        </p:spPr>
        <p:style>
          <a:lnRef idx="2">
            <a:schemeClr val="accent1"/>
          </a:lnRef>
          <a:fillRef idx="1">
            <a:schemeClr val="lt1"/>
          </a:fillRef>
          <a:effectRef idx="0">
            <a:schemeClr val="accent1"/>
          </a:effectRef>
          <a:fontRef idx="minor">
            <a:schemeClr val="dk1"/>
          </a:fontRef>
        </p:style>
        <p:txBody>
          <a:bodyPr/>
          <a:lstStyle/>
          <a:p>
            <a:pPr algn="ctr"/>
            <a:r>
              <a:rPr lang="en-US" sz="3600" dirty="0">
                <a:latin typeface="Times New Roman" pitchFamily="18" charset="0"/>
                <a:ea typeface="+mn-ea"/>
                <a:cs typeface="Times New Roman" pitchFamily="18" charset="0"/>
              </a:rPr>
              <a:t>METHODS</a:t>
            </a:r>
            <a:endParaRPr lang="ru-RU" sz="3600" dirty="0">
              <a:latin typeface="Times New Roman" pitchFamily="18" charset="0"/>
              <a:ea typeface="+mn-ea"/>
              <a:cs typeface="Times New Roman" pitchFamily="18" charset="0"/>
            </a:endParaRPr>
          </a:p>
        </p:txBody>
      </p:sp>
      <p:graphicFrame>
        <p:nvGraphicFramePr>
          <p:cNvPr id="7" name="Схема 6"/>
          <p:cNvGraphicFramePr/>
          <p:nvPr/>
        </p:nvGraphicFramePr>
        <p:xfrm>
          <a:off x="785786" y="1643050"/>
          <a:ext cx="7572428" cy="50006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Шестиугольник 5"/>
          <p:cNvSpPr/>
          <p:nvPr/>
        </p:nvSpPr>
        <p:spPr>
          <a:xfrm>
            <a:off x="1071539" y="2039804"/>
            <a:ext cx="3873240" cy="2817955"/>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 name="Прямоугольная выноска 2"/>
          <p:cNvSpPr/>
          <p:nvPr/>
        </p:nvSpPr>
        <p:spPr>
          <a:xfrm>
            <a:off x="1214414" y="500042"/>
            <a:ext cx="6715172" cy="92869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428596" y="571480"/>
            <a:ext cx="8229600" cy="714364"/>
          </a:xfrm>
        </p:spPr>
        <p:style>
          <a:lnRef idx="2">
            <a:schemeClr val="accent1"/>
          </a:lnRef>
          <a:fillRef idx="1">
            <a:schemeClr val="lt1"/>
          </a:fillRef>
          <a:effectRef idx="0">
            <a:schemeClr val="accent1"/>
          </a:effectRef>
          <a:fontRef idx="minor">
            <a:schemeClr val="dk1"/>
          </a:fontRef>
        </p:style>
        <p:txBody>
          <a:bodyPr/>
          <a:lstStyle/>
          <a:p>
            <a:pPr algn="ctr"/>
            <a:r>
              <a:rPr lang="en-US" dirty="0"/>
              <a:t> </a:t>
            </a:r>
            <a:r>
              <a:rPr lang="en-US" sz="3600" dirty="0">
                <a:latin typeface="Times New Roman" pitchFamily="18" charset="0"/>
                <a:ea typeface="+mn-ea"/>
                <a:cs typeface="Times New Roman" pitchFamily="18" charset="0"/>
              </a:rPr>
              <a:t>RESULTS</a:t>
            </a:r>
            <a:endParaRPr lang="ru-RU" sz="3600" dirty="0">
              <a:latin typeface="Times New Roman" pitchFamily="18" charset="0"/>
              <a:ea typeface="+mn-ea"/>
              <a:cs typeface="Times New Roman" pitchFamily="18" charset="0"/>
            </a:endParaRPr>
          </a:p>
        </p:txBody>
      </p:sp>
      <p:sp>
        <p:nvSpPr>
          <p:cNvPr id="7" name="Шестиугольник 6"/>
          <p:cNvSpPr/>
          <p:nvPr/>
        </p:nvSpPr>
        <p:spPr>
          <a:xfrm>
            <a:off x="4572000" y="3643314"/>
            <a:ext cx="3929090" cy="2786082"/>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Times New Roman" pitchFamily="18" charset="0"/>
                <a:cs typeface="Times New Roman" pitchFamily="18" charset="0"/>
              </a:rPr>
              <a:t>Results should be clear, concise, and descriptive. This section should include only representative data, not only in the form of text, but also including tables, graphs, charts, photographs and figures.</a:t>
            </a:r>
            <a:endParaRPr lang="ru-RU" dirty="0">
              <a:latin typeface="Times New Roman" pitchFamily="18" charset="0"/>
              <a:cs typeface="Times New Roman" pitchFamily="18" charset="0"/>
            </a:endParaRPr>
          </a:p>
        </p:txBody>
      </p:sp>
      <p:pic>
        <p:nvPicPr>
          <p:cNvPr id="33794" name="Picture 2" descr="https://ak.picdn.net/shutterstock/videos/4768442/thumb/11.jpg"/>
          <p:cNvPicPr>
            <a:picLocks noChangeAspect="1" noChangeArrowheads="1"/>
          </p:cNvPicPr>
          <p:nvPr/>
        </p:nvPicPr>
        <p:blipFill>
          <a:blip r:embed="rId2"/>
          <a:srcRect/>
          <a:stretch>
            <a:fillRect/>
          </a:stretch>
        </p:blipFill>
        <p:spPr bwMode="auto">
          <a:xfrm>
            <a:off x="1500166" y="2571744"/>
            <a:ext cx="3043259" cy="1714512"/>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ая выноска 3"/>
          <p:cNvSpPr/>
          <p:nvPr/>
        </p:nvSpPr>
        <p:spPr>
          <a:xfrm>
            <a:off x="1214414" y="500042"/>
            <a:ext cx="6715172" cy="92869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500034" y="571480"/>
            <a:ext cx="8143932" cy="714364"/>
          </a:xfrm>
        </p:spPr>
        <p:style>
          <a:lnRef idx="2">
            <a:schemeClr val="accent1"/>
          </a:lnRef>
          <a:fillRef idx="1">
            <a:schemeClr val="lt1"/>
          </a:fillRef>
          <a:effectRef idx="0">
            <a:schemeClr val="accent1"/>
          </a:effectRef>
          <a:fontRef idx="minor">
            <a:schemeClr val="dk1"/>
          </a:fontRef>
        </p:style>
        <p:txBody>
          <a:bodyPr/>
          <a:lstStyle/>
          <a:p>
            <a:pPr algn="ctr"/>
            <a:r>
              <a:rPr lang="en-US" sz="3600" dirty="0">
                <a:latin typeface="Times New Roman" pitchFamily="18" charset="0"/>
                <a:ea typeface="+mn-ea"/>
                <a:cs typeface="Times New Roman" pitchFamily="18" charset="0"/>
              </a:rPr>
              <a:t>DISCUSSION</a:t>
            </a:r>
            <a:endParaRPr lang="ru-RU" sz="3600" dirty="0">
              <a:latin typeface="Times New Roman" pitchFamily="18" charset="0"/>
              <a:ea typeface="+mn-ea"/>
              <a:cs typeface="Times New Roman" pitchFamily="18" charset="0"/>
            </a:endParaRPr>
          </a:p>
        </p:txBody>
      </p:sp>
      <p:graphicFrame>
        <p:nvGraphicFramePr>
          <p:cNvPr id="6" name="Схема 5"/>
          <p:cNvGraphicFramePr/>
          <p:nvPr/>
        </p:nvGraphicFramePr>
        <p:xfrm>
          <a:off x="2857488" y="214311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2770" name="Picture 2" descr="https://fabrikacikis.me/thumbs/5-30-Dakika-Renkli-Cam-Kum-Zamanlay%C4%B1c%C4%B1-Kum-Cam-Kum-saati-Ev-Dekorasyon-Hediyeleri_6202.10.jpg"/>
          <p:cNvPicPr>
            <a:picLocks noChangeAspect="1" noChangeArrowheads="1"/>
          </p:cNvPicPr>
          <p:nvPr/>
        </p:nvPicPr>
        <p:blipFill>
          <a:blip r:embed="rId7"/>
          <a:srcRect l="28075" r="27807"/>
          <a:stretch>
            <a:fillRect/>
          </a:stretch>
        </p:blipFill>
        <p:spPr bwMode="auto">
          <a:xfrm>
            <a:off x="428596" y="1571612"/>
            <a:ext cx="2168351" cy="4914872"/>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785794"/>
            <a:ext cx="8229600" cy="785802"/>
          </a:xfrm>
        </p:spPr>
        <p:txBody>
          <a:bodyPr>
            <a:normAutofit/>
          </a:bodyPr>
          <a:lstStyle/>
          <a:p>
            <a:pPr algn="ctr"/>
            <a:r>
              <a:rPr lang="en-US" sz="3600" dirty="0">
                <a:latin typeface="Times New Roman" pitchFamily="18" charset="0"/>
                <a:cs typeface="Times New Roman" pitchFamily="18" charset="0"/>
              </a:rPr>
              <a:t>TITLE</a:t>
            </a:r>
            <a:endParaRPr lang="ru-RU" sz="3600" dirty="0">
              <a:latin typeface="Times New Roman" pitchFamily="18" charset="0"/>
              <a:cs typeface="Times New Roman" pitchFamily="18" charset="0"/>
            </a:endParaRPr>
          </a:p>
        </p:txBody>
      </p:sp>
      <p:sp>
        <p:nvSpPr>
          <p:cNvPr id="4" name="Лента лицом вниз 3"/>
          <p:cNvSpPr/>
          <p:nvPr/>
        </p:nvSpPr>
        <p:spPr>
          <a:xfrm>
            <a:off x="357158" y="2285992"/>
            <a:ext cx="8358246" cy="2857520"/>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697" name="Rectangle 1"/>
          <p:cNvSpPr>
            <a:spLocks noChangeArrowheads="1"/>
          </p:cNvSpPr>
          <p:nvPr/>
        </p:nvSpPr>
        <p:spPr bwMode="auto">
          <a:xfrm>
            <a:off x="2428860" y="3072656"/>
            <a:ext cx="4214842"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“BANKING SECTOR OF KAZAKHSTAN ECONOMY AND BANKINGACTIVITIES: STATE OF THE REGULATORY AND LEGAL FRAMEWORK”</a:t>
            </a:r>
            <a:endParaRPr kumimoji="0" lang="en-US" sz="2200" b="0" i="0" u="none" strike="noStrike" cap="none" normalizeH="0" baseline="0" dirty="0">
              <a:ln>
                <a:noFill/>
              </a:ln>
              <a:solidFill>
                <a:schemeClr val="bg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ая выноска 2"/>
          <p:cNvSpPr/>
          <p:nvPr/>
        </p:nvSpPr>
        <p:spPr>
          <a:xfrm>
            <a:off x="1428728" y="428604"/>
            <a:ext cx="6715172" cy="92869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928662" y="571480"/>
            <a:ext cx="7729534" cy="642942"/>
          </a:xfrm>
        </p:spPr>
        <p:style>
          <a:lnRef idx="2">
            <a:schemeClr val="accent1"/>
          </a:lnRef>
          <a:fillRef idx="1">
            <a:schemeClr val="lt1"/>
          </a:fillRef>
          <a:effectRef idx="0">
            <a:schemeClr val="accent1"/>
          </a:effectRef>
          <a:fontRef idx="minor">
            <a:schemeClr val="dk1"/>
          </a:fontRef>
        </p:style>
        <p:txBody>
          <a:bodyPr>
            <a:normAutofit/>
          </a:bodyPr>
          <a:lstStyle/>
          <a:p>
            <a:pPr algn="ctr"/>
            <a:r>
              <a:rPr lang="en-US" sz="3600" dirty="0">
                <a:latin typeface="Times New Roman" pitchFamily="18" charset="0"/>
                <a:cs typeface="Times New Roman" pitchFamily="18" charset="0"/>
              </a:rPr>
              <a:t>ABSTRACT</a:t>
            </a:r>
            <a:endParaRPr lang="ru-RU" sz="3600" dirty="0">
              <a:latin typeface="Times New Roman" pitchFamily="18" charset="0"/>
              <a:cs typeface="Times New Roman" pitchFamily="18" charset="0"/>
            </a:endParaRPr>
          </a:p>
        </p:txBody>
      </p:sp>
      <p:sp>
        <p:nvSpPr>
          <p:cNvPr id="4" name="Прямоугольник 3"/>
          <p:cNvSpPr/>
          <p:nvPr/>
        </p:nvSpPr>
        <p:spPr>
          <a:xfrm>
            <a:off x="3286116" y="4500570"/>
            <a:ext cx="2890728" cy="646331"/>
          </a:xfrm>
          <a:prstGeom prst="rect">
            <a:avLst/>
          </a:prstGeom>
        </p:spPr>
        <p:style>
          <a:lnRef idx="3">
            <a:schemeClr val="lt1"/>
          </a:lnRef>
          <a:fillRef idx="1">
            <a:schemeClr val="accent1"/>
          </a:fillRef>
          <a:effectRef idx="1">
            <a:schemeClr val="accent1"/>
          </a:effectRef>
          <a:fontRef idx="minor">
            <a:schemeClr val="lt1"/>
          </a:fontRef>
        </p:style>
        <p:txBody>
          <a:bodyPr wrap="none">
            <a:spAutoFit/>
          </a:bodyPr>
          <a:lstStyle/>
          <a:p>
            <a:r>
              <a:rPr lang="en-US" sz="3600" dirty="0">
                <a:latin typeface="Times New Roman" pitchFamily="18" charset="0"/>
                <a:cs typeface="Times New Roman" pitchFamily="18" charset="0"/>
              </a:rPr>
              <a:t>KEY WORDS</a:t>
            </a:r>
            <a:endParaRPr lang="ru-RU" sz="3600" dirty="0"/>
          </a:p>
        </p:txBody>
      </p:sp>
      <p:sp>
        <p:nvSpPr>
          <p:cNvPr id="11265" name="Rectangle 1"/>
          <p:cNvSpPr>
            <a:spLocks noChangeArrowheads="1"/>
          </p:cNvSpPr>
          <p:nvPr/>
        </p:nvSpPr>
        <p:spPr bwMode="auto">
          <a:xfrm>
            <a:off x="571472" y="1571612"/>
            <a:ext cx="8215370" cy="258532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lvl="0" indent="449263" fontAlgn="base">
              <a:spcBef>
                <a:spcPct val="0"/>
              </a:spcBef>
              <a:spcAft>
                <a:spcPct val="0"/>
              </a:spcAft>
            </a:pPr>
            <a:r>
              <a:rPr lang="en-US" dirty="0">
                <a:solidFill>
                  <a:srgbClr val="000000"/>
                </a:solidFill>
                <a:latin typeface="Times New Roman" pitchFamily="18" charset="0"/>
                <a:ea typeface="Calibri" pitchFamily="34" charset="0"/>
                <a:cs typeface="Times New Roman" pitchFamily="18" charset="0"/>
              </a:rPr>
              <a:t> This article is devoted to the consideration of the banking sector of the economy of the Republic of Kazakhstan at the present stage. Particular attention is paid to the consideration of banking in the country. In addition, article examines the state of the regulatory framework related to banking. In the process of writing the article, the author analyzed the current legislation of the Republic of Kazakhstan in the banking sector. The result of the study is to identify gaps in the legislation of the Republic of Kazakhstan, as well as proposals for various ways to solve them.</a:t>
            </a:r>
          </a:p>
          <a:p>
            <a:pPr lvl="0" indent="449263" fontAlgn="base">
              <a:spcBef>
                <a:spcPct val="0"/>
              </a:spcBef>
              <a:spcAft>
                <a:spcPct val="0"/>
              </a:spcAft>
            </a:pPr>
            <a:r>
              <a:rPr lang="en-US" dirty="0">
                <a:solidFill>
                  <a:srgbClr val="000000"/>
                </a:solidFill>
                <a:latin typeface="Times New Roman" pitchFamily="18" charset="0"/>
                <a:ea typeface="Calibri" pitchFamily="34" charset="0"/>
                <a:cs typeface="Times New Roman" pitchFamily="18" charset="0"/>
              </a:rPr>
              <a:t>In conclusion, the author proposes quite effective measures to eliminate these gaps.</a:t>
            </a:r>
            <a:endParaRPr kumimoji="0" lang="en-US" b="0" i="0" u="none" strike="noStrike" cap="none" normalizeH="0" baseline="0" dirty="0">
              <a:ln>
                <a:noFill/>
              </a:ln>
              <a:solidFill>
                <a:schemeClr val="tx1"/>
              </a:solidFill>
              <a:effectLst/>
              <a:latin typeface="Arial" pitchFamily="34" charset="0"/>
              <a:cs typeface="Arial" pitchFamily="34" charset="0"/>
            </a:endParaRPr>
          </a:p>
        </p:txBody>
      </p:sp>
      <p:sp>
        <p:nvSpPr>
          <p:cNvPr id="8" name="Прямоугольник 7"/>
          <p:cNvSpPr/>
          <p:nvPr/>
        </p:nvSpPr>
        <p:spPr>
          <a:xfrm>
            <a:off x="571472" y="5357826"/>
            <a:ext cx="8143932" cy="707886"/>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000" dirty="0">
                <a:latin typeface="Times New Roman" pitchFamily="18" charset="0"/>
                <a:cs typeface="Times New Roman" pitchFamily="18" charset="0"/>
              </a:rPr>
              <a:t>banking system; regulatory framework; normative legal act; banking activity; economics of a country.</a:t>
            </a:r>
            <a:endParaRPr lang="ru-RU" sz="20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ая выноска 4"/>
          <p:cNvSpPr/>
          <p:nvPr/>
        </p:nvSpPr>
        <p:spPr>
          <a:xfrm>
            <a:off x="1428728" y="428604"/>
            <a:ext cx="6715172" cy="92869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714348" y="571480"/>
            <a:ext cx="8015286" cy="642942"/>
          </a:xfrm>
        </p:spPr>
        <p:style>
          <a:lnRef idx="2">
            <a:schemeClr val="accent1"/>
          </a:lnRef>
          <a:fillRef idx="1">
            <a:schemeClr val="lt1"/>
          </a:fillRef>
          <a:effectRef idx="0">
            <a:schemeClr val="accent1"/>
          </a:effectRef>
          <a:fontRef idx="minor">
            <a:schemeClr val="dk1"/>
          </a:fontRef>
        </p:style>
        <p:txBody>
          <a:bodyPr>
            <a:normAutofit/>
          </a:bodyPr>
          <a:lstStyle/>
          <a:p>
            <a:pPr algn="ctr"/>
            <a:r>
              <a:rPr lang="en-US" sz="3600" dirty="0">
                <a:latin typeface="Times New Roman" pitchFamily="18" charset="0"/>
                <a:cs typeface="Times New Roman" pitchFamily="18" charset="0"/>
              </a:rPr>
              <a:t>INTRODUCTION</a:t>
            </a:r>
            <a:endParaRPr lang="ru-RU" sz="3600" dirty="0">
              <a:latin typeface="Times New Roman" pitchFamily="18" charset="0"/>
              <a:cs typeface="Times New Roman" pitchFamily="18" charset="0"/>
            </a:endParaRPr>
          </a:p>
        </p:txBody>
      </p:sp>
      <p:sp>
        <p:nvSpPr>
          <p:cNvPr id="27649" name="Rectangle 1"/>
          <p:cNvSpPr>
            <a:spLocks noChangeArrowheads="1"/>
          </p:cNvSpPr>
          <p:nvPr/>
        </p:nvSpPr>
        <p:spPr bwMode="auto">
          <a:xfrm>
            <a:off x="500034" y="1500174"/>
            <a:ext cx="8286808"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Nowadays, the intensive development of the banking sector and the need for a more thorough study of banking activities in the Republic of Kazakhstan makes us think about the high importance of banking sphere and find some ways of making it easier. </a:t>
            </a:r>
            <a:r>
              <a:rPr kumimoji="0" lang="en-US" sz="1600" b="0" i="0" u="none" strike="noStrike" cap="none" normalizeH="0" baseline="0" dirty="0">
                <a:ln>
                  <a:noFill/>
                </a:ln>
                <a:solidFill>
                  <a:srgbClr val="C45911"/>
                </a:solidFill>
                <a:effectLst/>
                <a:latin typeface="Times New Roman" pitchFamily="18" charset="0"/>
                <a:ea typeface="Times New Roman" pitchFamily="18" charset="0"/>
                <a:cs typeface="Times New Roman" pitchFamily="18" charset="0"/>
              </a:rPr>
              <a:t>The Republic of Kazakhstan has a two-tier banking system. The National Bank is the central bank of the state and represents the upper (first) level of the banking system. All other banks represent the lower (second) level of the banking system. According to S.A. </a:t>
            </a:r>
            <a:r>
              <a:rPr kumimoji="0" lang="en-US" sz="1600" b="0" i="0" u="none" strike="noStrike" cap="none" normalizeH="0" baseline="0" dirty="0" err="1">
                <a:ln>
                  <a:noFill/>
                </a:ln>
                <a:solidFill>
                  <a:srgbClr val="C45911"/>
                </a:solidFill>
                <a:effectLst/>
                <a:latin typeface="Times New Roman" pitchFamily="18" charset="0"/>
                <a:ea typeface="Times New Roman" pitchFamily="18" charset="0"/>
                <a:cs typeface="Times New Roman" pitchFamily="18" charset="0"/>
              </a:rPr>
              <a:t>Bolshedvorova</a:t>
            </a:r>
            <a:r>
              <a:rPr kumimoji="0" lang="en-US" sz="1600" b="0" i="0" u="none" strike="noStrike" cap="none" normalizeH="0" baseline="0" dirty="0">
                <a:ln>
                  <a:noFill/>
                </a:ln>
                <a:solidFill>
                  <a:srgbClr val="C45911"/>
                </a:solidFill>
                <a:effectLst/>
                <a:latin typeface="Times New Roman" pitchFamily="18" charset="0"/>
                <a:ea typeface="Times New Roman" pitchFamily="18" charset="0"/>
                <a:cs typeface="Times New Roman" pitchFamily="18" charset="0"/>
              </a:rPr>
              <a:t>: “The peculiarities of the Kazakh banking system include the fact that only private banks operate in the banking services market”. However, F.N. </a:t>
            </a:r>
            <a:r>
              <a:rPr kumimoji="0" lang="en-US" sz="1600" b="0" i="0" u="none" strike="noStrike" cap="none" normalizeH="0" baseline="0" dirty="0" err="1">
                <a:ln>
                  <a:noFill/>
                </a:ln>
                <a:solidFill>
                  <a:srgbClr val="C45911"/>
                </a:solidFill>
                <a:effectLst/>
                <a:latin typeface="Times New Roman" pitchFamily="18" charset="0"/>
                <a:ea typeface="Times New Roman" pitchFamily="18" charset="0"/>
                <a:cs typeface="Times New Roman" pitchFamily="18" charset="0"/>
              </a:rPr>
              <a:t>Kozimova</a:t>
            </a:r>
            <a:r>
              <a:rPr kumimoji="0" lang="en-US" sz="1600" b="0" i="0" u="none" strike="noStrike" cap="none" normalizeH="0" baseline="0" dirty="0">
                <a:ln>
                  <a:noFill/>
                </a:ln>
                <a:solidFill>
                  <a:srgbClr val="C45911"/>
                </a:solidFill>
                <a:effectLst/>
                <a:latin typeface="Times New Roman" pitchFamily="18" charset="0"/>
                <a:ea typeface="Times New Roman" pitchFamily="18" charset="0"/>
                <a:cs typeface="Times New Roman" pitchFamily="18" charset="0"/>
              </a:rPr>
              <a:t>, on the contrary, considers this fact: "Not an advantage, but as a disadvantage of the banking system of the Republic of Kazakhstan". </a:t>
            </a:r>
            <a:r>
              <a:rPr kumimoji="0" lang="en-US" sz="1600" b="0" i="0" u="none" strike="noStrike" cap="none" normalizeH="0" baseline="0" dirty="0">
                <a:ln>
                  <a:noFill/>
                </a:ln>
                <a:solidFill>
                  <a:srgbClr val="0070C0"/>
                </a:solidFill>
                <a:effectLst/>
                <a:latin typeface="Times New Roman" pitchFamily="18" charset="0"/>
                <a:ea typeface="Times New Roman" pitchFamily="18" charset="0"/>
                <a:cs typeface="Times New Roman" pitchFamily="18" charset="0"/>
              </a:rPr>
              <a:t>There are a number of normative legal acts regulating banking activities, such as the Law of the Republic of Kazakhstan “On banks and banking activities in the Republic of Kazakhstan”; and the Law of the Republic of Kazakhstan “On the Development Bank of Kazakhstan”, but despite this, there are many problems that arise on a daily basis due to the lack of a more extensive legal framework. Research into the activities of the banking sector in foreign countries is evidence of the need to amend the current legislation, as well as the adoption of new laws in this area.</a:t>
            </a:r>
            <a:r>
              <a:rPr kumimoji="0" lang="ru-RU" sz="1600" b="0" i="0" u="none" strike="noStrike" cap="none" normalizeH="0" baseline="0" dirty="0">
                <a:ln>
                  <a:noFill/>
                </a:ln>
                <a:solidFill>
                  <a:srgbClr val="0070C0"/>
                </a:solidFill>
                <a:effectLst/>
                <a:latin typeface="Times New Roman" pitchFamily="18" charset="0"/>
                <a:ea typeface="Times New Roman" pitchFamily="18" charset="0"/>
                <a:cs typeface="Times New Roman" pitchFamily="18" charset="0"/>
              </a:rPr>
              <a:t> </a:t>
            </a:r>
            <a:r>
              <a:rPr kumimoji="0" lang="en-US" sz="1600" b="0" i="0" u="none" strike="noStrike" cap="none" normalizeH="0" baseline="0" dirty="0">
                <a:ln>
                  <a:noFill/>
                </a:ln>
                <a:solidFill>
                  <a:srgbClr val="385623"/>
                </a:solidFill>
                <a:effectLst/>
                <a:latin typeface="Times New Roman" pitchFamily="18" charset="0"/>
                <a:ea typeface="Times New Roman" pitchFamily="18" charset="0"/>
                <a:cs typeface="Times New Roman" pitchFamily="18" charset="0"/>
              </a:rPr>
              <a:t>Hence, this research paper focuses on improving the state of regulatory framework connected with banking sphere and banking activities in the Republic of Kazakhstan.</a:t>
            </a: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27650" name="Rectangle 2"/>
          <p:cNvSpPr>
            <a:spLocks noChangeArrowheads="1"/>
          </p:cNvSpPr>
          <p:nvPr/>
        </p:nvSpPr>
        <p:spPr bwMode="auto">
          <a:xfrm>
            <a:off x="785786" y="5715016"/>
            <a:ext cx="7286644"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C00000"/>
                </a:solidFill>
                <a:effectLst/>
                <a:latin typeface="Times New Roman" pitchFamily="18" charset="0"/>
                <a:ea typeface="Times New Roman" pitchFamily="18" charset="0"/>
                <a:cs typeface="Times New Roman" pitchFamily="18" charset="0"/>
              </a:rPr>
              <a:t>Move 1a</a:t>
            </a:r>
            <a:endParaRPr kumimoji="0" lang="ru-RU"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C45911"/>
                </a:solidFill>
                <a:effectLst/>
                <a:latin typeface="Times New Roman" pitchFamily="18" charset="0"/>
                <a:ea typeface="Times New Roman" pitchFamily="18" charset="0"/>
                <a:cs typeface="Times New Roman" pitchFamily="18" charset="0"/>
              </a:rPr>
              <a:t>Move 1b</a:t>
            </a:r>
            <a:endParaRPr kumimoji="0" lang="ru-RU"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70C0"/>
                </a:solidFill>
                <a:effectLst/>
                <a:latin typeface="Times New Roman" pitchFamily="18" charset="0"/>
                <a:ea typeface="Times New Roman" pitchFamily="18" charset="0"/>
                <a:cs typeface="Times New Roman" pitchFamily="18" charset="0"/>
              </a:rPr>
              <a:t>Move 2</a:t>
            </a:r>
            <a:endParaRPr kumimoji="0" lang="ru-RU"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385623"/>
                </a:solidFill>
                <a:effectLst/>
                <a:latin typeface="Times New Roman" pitchFamily="18" charset="0"/>
                <a:ea typeface="Times New Roman" pitchFamily="18" charset="0"/>
                <a:cs typeface="Times New Roman" pitchFamily="18" charset="0"/>
              </a:rPr>
              <a:t>Move 3</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ая выноска 6"/>
          <p:cNvSpPr/>
          <p:nvPr/>
        </p:nvSpPr>
        <p:spPr>
          <a:xfrm>
            <a:off x="1428728" y="428604"/>
            <a:ext cx="6715172" cy="92869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571472" y="571480"/>
            <a:ext cx="8229600" cy="642942"/>
          </a:xfrm>
        </p:spPr>
        <p:style>
          <a:lnRef idx="2">
            <a:schemeClr val="accent1"/>
          </a:lnRef>
          <a:fillRef idx="1">
            <a:schemeClr val="lt1"/>
          </a:fillRef>
          <a:effectRef idx="0">
            <a:schemeClr val="accent1"/>
          </a:effectRef>
          <a:fontRef idx="minor">
            <a:schemeClr val="dk1"/>
          </a:fontRef>
        </p:style>
        <p:txBody>
          <a:bodyPr>
            <a:normAutofit/>
          </a:bodyPr>
          <a:lstStyle/>
          <a:p>
            <a:pPr algn="ctr"/>
            <a:r>
              <a:rPr lang="en-US" sz="3600" dirty="0">
                <a:latin typeface="Times New Roman" pitchFamily="18" charset="0"/>
                <a:cs typeface="Times New Roman" pitchFamily="18" charset="0"/>
              </a:rPr>
              <a:t>METHODS</a:t>
            </a:r>
            <a:endParaRPr lang="ru-RU" sz="3600" dirty="0">
              <a:latin typeface="Times New Roman" pitchFamily="18" charset="0"/>
              <a:cs typeface="Times New Roman" pitchFamily="18" charset="0"/>
            </a:endParaRPr>
          </a:p>
        </p:txBody>
      </p:sp>
      <p:sp>
        <p:nvSpPr>
          <p:cNvPr id="3" name="Прямоугольник 2"/>
          <p:cNvSpPr/>
          <p:nvPr/>
        </p:nvSpPr>
        <p:spPr>
          <a:xfrm>
            <a:off x="357158" y="1500174"/>
            <a:ext cx="8429684" cy="646331"/>
          </a:xfrm>
          <a:prstGeom prst="rect">
            <a:avLst/>
          </a:prstGeom>
        </p:spPr>
        <p:txBody>
          <a:bodyPr wrap="square">
            <a:spAutoFit/>
          </a:bodyPr>
          <a:lstStyle/>
          <a:p>
            <a:r>
              <a:rPr lang="en-US" dirty="0">
                <a:solidFill>
                  <a:srgbClr val="FF0000"/>
                </a:solidFill>
                <a:latin typeface="Times New Roman" pitchFamily="18" charset="0"/>
                <a:cs typeface="Times New Roman" pitchFamily="18" charset="0"/>
              </a:rPr>
              <a:t>In the past few years in Kazakhstan, there has been a tendency to consolidate banks by merging them and, accordingly, there is a decrease in the number of banks in the country.</a:t>
            </a:r>
            <a:endParaRPr lang="ru-RU" dirty="0">
              <a:solidFill>
                <a:srgbClr val="FF0000"/>
              </a:solidFill>
              <a:latin typeface="Times New Roman" pitchFamily="18" charset="0"/>
              <a:cs typeface="Times New Roman" pitchFamily="18" charset="0"/>
            </a:endParaRPr>
          </a:p>
        </p:txBody>
      </p:sp>
      <p:sp>
        <p:nvSpPr>
          <p:cNvPr id="4" name="Прямоугольник 3"/>
          <p:cNvSpPr/>
          <p:nvPr/>
        </p:nvSpPr>
        <p:spPr>
          <a:xfrm>
            <a:off x="357158" y="2000240"/>
            <a:ext cx="8358246" cy="2308324"/>
          </a:xfrm>
          <a:prstGeom prst="rect">
            <a:avLst/>
          </a:prstGeom>
        </p:spPr>
        <p:txBody>
          <a:bodyPr wrap="square">
            <a:spAutoFit/>
          </a:bodyPr>
          <a:lstStyle/>
          <a:p>
            <a:r>
              <a:rPr lang="en-US" dirty="0">
                <a:solidFill>
                  <a:schemeClr val="accent4">
                    <a:lumMod val="75000"/>
                  </a:schemeClr>
                </a:solidFill>
                <a:latin typeface="Times New Roman" pitchFamily="18" charset="0"/>
                <a:cs typeface="Times New Roman" pitchFamily="18" charset="0"/>
              </a:rPr>
              <a:t>The analysis of the legal framework of Kazakhstan was chosen as the research method. </a:t>
            </a:r>
          </a:p>
          <a:p>
            <a:r>
              <a:rPr lang="en-US" dirty="0">
                <a:solidFill>
                  <a:schemeClr val="accent4">
                    <a:lumMod val="75000"/>
                  </a:schemeClr>
                </a:solidFill>
                <a:latin typeface="Times New Roman" pitchFamily="18" charset="0"/>
                <a:cs typeface="Times New Roman" pitchFamily="18" charset="0"/>
              </a:rPr>
              <a:t>The Law of the Republic of Kazakhstan of August 31, 1995 “On banks and banking activities in the Republic of Kazakhstan”; the Law of the Republic of Kazakhstan dated March 30, 1995 “On the National Bank of the Republic of Kazakhstan”; the law of the Republic of Kazakhstan dated July 4, 2003 “On state regulation, control and supervision of the financial market and financial organizations”; the Law of the Republic of Kazakhstan dated April 25, 2001 “On the Development Bank of Kazakhstan” were selected as a basement. </a:t>
            </a:r>
            <a:endParaRPr lang="ru-RU" dirty="0">
              <a:solidFill>
                <a:schemeClr val="accent4">
                  <a:lumMod val="75000"/>
                </a:schemeClr>
              </a:solidFill>
              <a:latin typeface="Times New Roman" pitchFamily="18" charset="0"/>
              <a:cs typeface="Times New Roman" pitchFamily="18" charset="0"/>
            </a:endParaRPr>
          </a:p>
        </p:txBody>
      </p:sp>
      <p:sp>
        <p:nvSpPr>
          <p:cNvPr id="5" name="Прямоугольник 4"/>
          <p:cNvSpPr/>
          <p:nvPr/>
        </p:nvSpPr>
        <p:spPr>
          <a:xfrm>
            <a:off x="357158" y="4929198"/>
            <a:ext cx="8429684" cy="923330"/>
          </a:xfrm>
          <a:prstGeom prst="rect">
            <a:avLst/>
          </a:prstGeom>
        </p:spPr>
        <p:txBody>
          <a:bodyPr wrap="square">
            <a:spAutoFit/>
          </a:bodyPr>
          <a:lstStyle/>
          <a:p>
            <a:r>
              <a:rPr lang="en-US" dirty="0">
                <a:solidFill>
                  <a:srgbClr val="0070C0"/>
                </a:solidFill>
                <a:latin typeface="Times New Roman" pitchFamily="18" charset="0"/>
                <a:cs typeface="Times New Roman" pitchFamily="18" charset="0"/>
              </a:rPr>
              <a:t>I.M. </a:t>
            </a:r>
            <a:r>
              <a:rPr lang="en-US" dirty="0" err="1">
                <a:solidFill>
                  <a:srgbClr val="0070C0"/>
                </a:solidFill>
                <a:latin typeface="Times New Roman" pitchFamily="18" charset="0"/>
                <a:cs typeface="Times New Roman" pitchFamily="18" charset="0"/>
              </a:rPr>
              <a:t>Uteshova</a:t>
            </a:r>
            <a:r>
              <a:rPr lang="en-US" dirty="0">
                <a:solidFill>
                  <a:srgbClr val="0070C0"/>
                </a:solidFill>
                <a:latin typeface="Times New Roman" pitchFamily="18" charset="0"/>
                <a:cs typeface="Times New Roman" pitchFamily="18" charset="0"/>
              </a:rPr>
              <a:t> in her article “</a:t>
            </a:r>
            <a:r>
              <a:rPr lang="en-US" dirty="0" err="1">
                <a:solidFill>
                  <a:srgbClr val="0070C0"/>
                </a:solidFill>
                <a:latin typeface="Times New Roman" pitchFamily="18" charset="0"/>
                <a:cs typeface="Times New Roman" pitchFamily="18" charset="0"/>
              </a:rPr>
              <a:t>Bankinglaw</a:t>
            </a:r>
            <a:r>
              <a:rPr lang="en-US" dirty="0">
                <a:solidFill>
                  <a:srgbClr val="0070C0"/>
                </a:solidFill>
                <a:latin typeface="Times New Roman" pitchFamily="18" charset="0"/>
                <a:cs typeface="Times New Roman" pitchFamily="18" charset="0"/>
              </a:rPr>
              <a:t> as an independent branch of law in Kazakhstan”  gives a detailed explanation of banking law and also compares the different opinions of scientists as </a:t>
            </a:r>
            <a:r>
              <a:rPr lang="en-US" dirty="0" err="1">
                <a:solidFill>
                  <a:srgbClr val="0070C0"/>
                </a:solidFill>
                <a:latin typeface="Times New Roman" pitchFamily="18" charset="0"/>
                <a:cs typeface="Times New Roman" pitchFamily="18" charset="0"/>
              </a:rPr>
              <a:t>Khudyakov</a:t>
            </a:r>
            <a:r>
              <a:rPr lang="en-US" dirty="0">
                <a:solidFill>
                  <a:srgbClr val="0070C0"/>
                </a:solidFill>
                <a:latin typeface="Times New Roman" pitchFamily="18" charset="0"/>
                <a:cs typeface="Times New Roman" pitchFamily="18" charset="0"/>
              </a:rPr>
              <a:t> A.I., </a:t>
            </a:r>
            <a:r>
              <a:rPr lang="en-US" dirty="0" err="1">
                <a:solidFill>
                  <a:srgbClr val="0070C0"/>
                </a:solidFill>
                <a:latin typeface="Times New Roman" pitchFamily="18" charset="0"/>
                <a:cs typeface="Times New Roman" pitchFamily="18" charset="0"/>
              </a:rPr>
              <a:t>Gurevich</a:t>
            </a:r>
            <a:r>
              <a:rPr lang="en-US" dirty="0">
                <a:solidFill>
                  <a:srgbClr val="0070C0"/>
                </a:solidFill>
                <a:latin typeface="Times New Roman" pitchFamily="18" charset="0"/>
                <a:cs typeface="Times New Roman" pitchFamily="18" charset="0"/>
              </a:rPr>
              <a:t> I.S., </a:t>
            </a:r>
            <a:r>
              <a:rPr lang="en-US" dirty="0" err="1">
                <a:solidFill>
                  <a:srgbClr val="0070C0"/>
                </a:solidFill>
                <a:latin typeface="Times New Roman" pitchFamily="18" charset="0"/>
                <a:cs typeface="Times New Roman" pitchFamily="18" charset="0"/>
              </a:rPr>
              <a:t>Yefimova</a:t>
            </a:r>
            <a:r>
              <a:rPr lang="en-US" dirty="0">
                <a:solidFill>
                  <a:srgbClr val="0070C0"/>
                </a:solidFill>
                <a:latin typeface="Times New Roman" pitchFamily="18" charset="0"/>
                <a:cs typeface="Times New Roman" pitchFamily="18" charset="0"/>
              </a:rPr>
              <a:t> L.G and other`s. </a:t>
            </a:r>
            <a:endParaRPr lang="ru-RU" dirty="0">
              <a:solidFill>
                <a:srgbClr val="0070C0"/>
              </a:solidFill>
              <a:latin typeface="Times New Roman" pitchFamily="18" charset="0"/>
              <a:cs typeface="Times New Roman" pitchFamily="18" charset="0"/>
            </a:endParaRPr>
          </a:p>
        </p:txBody>
      </p:sp>
      <p:sp>
        <p:nvSpPr>
          <p:cNvPr id="6" name="Прямоугольник 5"/>
          <p:cNvSpPr/>
          <p:nvPr/>
        </p:nvSpPr>
        <p:spPr>
          <a:xfrm>
            <a:off x="357158" y="4143380"/>
            <a:ext cx="8429684" cy="923330"/>
          </a:xfrm>
          <a:prstGeom prst="rect">
            <a:avLst/>
          </a:prstGeom>
        </p:spPr>
        <p:txBody>
          <a:bodyPr wrap="square">
            <a:spAutoFit/>
          </a:bodyPr>
          <a:lstStyle/>
          <a:p>
            <a:r>
              <a:rPr lang="en-US" dirty="0">
                <a:solidFill>
                  <a:srgbClr val="7030A0"/>
                </a:solidFill>
                <a:latin typeface="Times New Roman" pitchFamily="18" charset="0"/>
                <a:cs typeface="Times New Roman" pitchFamily="18" charset="0"/>
              </a:rPr>
              <a:t>It is worth noting that the Republic of Kazakhstan has a two-tier banking system. The National Bank is the central bank of the state and represents the upper (first) level of the banking system. All other banks represent the lower (second) level of the banking system.</a:t>
            </a:r>
            <a:endParaRPr lang="ru-RU" dirty="0">
              <a:solidFill>
                <a:srgbClr val="7030A0"/>
              </a:solidFill>
              <a:latin typeface="Times New Roman" pitchFamily="18" charset="0"/>
              <a:cs typeface="Times New Roman" pitchFamily="18" charset="0"/>
            </a:endParaRPr>
          </a:p>
        </p:txBody>
      </p:sp>
      <p:sp>
        <p:nvSpPr>
          <p:cNvPr id="8193" name="Rectangle 1"/>
          <p:cNvSpPr>
            <a:spLocks noChangeArrowheads="1"/>
          </p:cNvSpPr>
          <p:nvPr/>
        </p:nvSpPr>
        <p:spPr bwMode="auto">
          <a:xfrm>
            <a:off x="357158" y="5715016"/>
            <a:ext cx="8643998"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a:ln>
                  <a:noFill/>
                </a:ln>
                <a:solidFill>
                  <a:srgbClr val="008000"/>
                </a:solidFill>
                <a:effectLst/>
                <a:latin typeface="Times New Roman" pitchFamily="18" charset="0"/>
                <a:ea typeface="Calibri" pitchFamily="34" charset="0"/>
                <a:cs typeface="Times New Roman" pitchFamily="18" charset="0"/>
              </a:rPr>
              <a:t>In addition, it should be marked, that to reveal the complete information about the banking system there was a lack of sufficient </a:t>
            </a:r>
            <a:r>
              <a:rPr kumimoji="0" lang="en-US" b="0" i="0" u="none" strike="noStrike" cap="none" normalizeH="0" baseline="0" dirty="0" err="1">
                <a:ln>
                  <a:noFill/>
                </a:ln>
                <a:solidFill>
                  <a:srgbClr val="008000"/>
                </a:solidFill>
                <a:effectLst/>
                <a:latin typeface="Times New Roman" pitchFamily="18" charset="0"/>
                <a:ea typeface="Calibri" pitchFamily="34" charset="0"/>
                <a:cs typeface="Times New Roman" pitchFamily="18" charset="0"/>
              </a:rPr>
              <a:t>literature.I</a:t>
            </a:r>
            <a:r>
              <a:rPr kumimoji="0" lang="kk-KZ" b="0" i="0" u="none" strike="noStrike" cap="none" normalizeH="0" baseline="0" dirty="0">
                <a:ln>
                  <a:noFill/>
                </a:ln>
                <a:solidFill>
                  <a:srgbClr val="008000"/>
                </a:solidFill>
                <a:effectLst/>
                <a:latin typeface="Times New Roman" pitchFamily="18" charset="0"/>
                <a:ea typeface="Calibri" pitchFamily="34" charset="0"/>
                <a:cs typeface="Times New Roman" pitchFamily="18" charset="0"/>
              </a:rPr>
              <a:t>n order to write a research paper,</a:t>
            </a:r>
            <a:r>
              <a:rPr kumimoji="0" lang="en-US" b="0" i="0" u="none" strike="noStrike" cap="none" normalizeH="0" baseline="0" dirty="0">
                <a:ln>
                  <a:noFill/>
                </a:ln>
                <a:solidFill>
                  <a:srgbClr val="008000"/>
                </a:solidFill>
                <a:effectLst/>
                <a:latin typeface="Times New Roman" pitchFamily="18" charset="0"/>
                <a:ea typeface="Calibri" pitchFamily="34" charset="0"/>
                <a:cs typeface="Times New Roman" pitchFamily="18" charset="0"/>
              </a:rPr>
              <a:t> there were </a:t>
            </a:r>
            <a:r>
              <a:rPr kumimoji="0" lang="kk-KZ" b="0" i="0" u="none" strike="noStrike" cap="none" normalizeH="0" baseline="0" dirty="0">
                <a:ln>
                  <a:noFill/>
                </a:ln>
                <a:solidFill>
                  <a:srgbClr val="008000"/>
                </a:solidFill>
                <a:effectLst/>
                <a:latin typeface="Times New Roman" pitchFamily="18" charset="0"/>
                <a:ea typeface="Calibri" pitchFamily="34" charset="0"/>
                <a:cs typeface="Times New Roman" pitchFamily="18" charset="0"/>
              </a:rPr>
              <a:t>studied the works of lawyers in the field of banking law</a:t>
            </a:r>
            <a:r>
              <a:rPr kumimoji="0" lang="en-US" b="0" i="0" u="none" strike="noStrike" cap="none" normalizeH="0" baseline="0" dirty="0">
                <a:ln>
                  <a:noFill/>
                </a:ln>
                <a:solidFill>
                  <a:srgbClr val="008000"/>
                </a:solidFill>
                <a:effectLst/>
                <a:latin typeface="Times New Roman" pitchFamily="18" charset="0"/>
                <a:ea typeface="Calibri" pitchFamily="34" charset="0"/>
                <a:cs typeface="Times New Roman" pitchFamily="18" charset="0"/>
              </a:rPr>
              <a:t>.</a:t>
            </a:r>
            <a:endParaRPr kumimoji="0" lang="en-US" sz="2400" b="0" i="0" u="none" strike="noStrike" cap="none" normalizeH="0" baseline="0" dirty="0">
              <a:ln>
                <a:noFill/>
              </a:ln>
              <a:solidFill>
                <a:srgbClr val="008000"/>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ая выноска 2"/>
          <p:cNvSpPr/>
          <p:nvPr/>
        </p:nvSpPr>
        <p:spPr>
          <a:xfrm>
            <a:off x="1428728" y="428604"/>
            <a:ext cx="6715172" cy="92869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500034" y="571480"/>
            <a:ext cx="8229600" cy="642942"/>
          </a:xfrm>
        </p:spPr>
        <p:style>
          <a:lnRef idx="2">
            <a:schemeClr val="accent1"/>
          </a:lnRef>
          <a:fillRef idx="1">
            <a:schemeClr val="lt1"/>
          </a:fillRef>
          <a:effectRef idx="0">
            <a:schemeClr val="accent1"/>
          </a:effectRef>
          <a:fontRef idx="minor">
            <a:schemeClr val="dk1"/>
          </a:fontRef>
        </p:style>
        <p:txBody>
          <a:bodyPr>
            <a:normAutofit/>
          </a:bodyPr>
          <a:lstStyle/>
          <a:p>
            <a:pPr algn="ctr"/>
            <a:r>
              <a:rPr lang="en-US" sz="3600" dirty="0">
                <a:latin typeface="Times New Roman" pitchFamily="18" charset="0"/>
                <a:cs typeface="Times New Roman" pitchFamily="18" charset="0"/>
              </a:rPr>
              <a:t>RESULTS</a:t>
            </a:r>
            <a:endParaRPr lang="ru-RU" sz="3600" dirty="0">
              <a:latin typeface="Times New Roman" pitchFamily="18" charset="0"/>
              <a:cs typeface="Times New Roman" pitchFamily="18" charset="0"/>
            </a:endParaRPr>
          </a:p>
        </p:txBody>
      </p:sp>
      <p:sp>
        <p:nvSpPr>
          <p:cNvPr id="5" name="Прямоугольник 4"/>
          <p:cNvSpPr/>
          <p:nvPr/>
        </p:nvSpPr>
        <p:spPr>
          <a:xfrm>
            <a:off x="500034" y="5429264"/>
            <a:ext cx="3929090" cy="40011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2000" dirty="0">
                <a:latin typeface="Times New Roman" pitchFamily="18" charset="0"/>
                <a:cs typeface="Times New Roman" pitchFamily="18" charset="0"/>
              </a:rPr>
              <a:t>more efficiently control the cost part</a:t>
            </a:r>
            <a:endParaRPr lang="ru-RU" sz="2000" dirty="0">
              <a:latin typeface="Times New Roman" pitchFamily="18" charset="0"/>
              <a:cs typeface="Times New Roman" pitchFamily="18" charset="0"/>
            </a:endParaRPr>
          </a:p>
        </p:txBody>
      </p:sp>
      <p:sp>
        <p:nvSpPr>
          <p:cNvPr id="6" name="Прямоугольник 5"/>
          <p:cNvSpPr/>
          <p:nvPr/>
        </p:nvSpPr>
        <p:spPr>
          <a:xfrm>
            <a:off x="500034" y="2214554"/>
            <a:ext cx="4214842" cy="70788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2000" dirty="0">
                <a:latin typeface="Times New Roman" pitchFamily="18" charset="0"/>
                <a:cs typeface="Times New Roman" pitchFamily="18" charset="0"/>
              </a:rPr>
              <a:t>To successfully resolve all problems of the banking system it is necessary:</a:t>
            </a:r>
          </a:p>
        </p:txBody>
      </p:sp>
      <p:cxnSp>
        <p:nvCxnSpPr>
          <p:cNvPr id="11" name="Прямая соединительная линия 10"/>
          <p:cNvCxnSpPr/>
          <p:nvPr/>
        </p:nvCxnSpPr>
        <p:spPr>
          <a:xfrm>
            <a:off x="142844" y="2571744"/>
            <a:ext cx="360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Прямая соединительная линия 13"/>
          <p:cNvCxnSpPr/>
          <p:nvPr/>
        </p:nvCxnSpPr>
        <p:spPr>
          <a:xfrm rot="5400000" flipH="1" flipV="1">
            <a:off x="-1391668" y="4106256"/>
            <a:ext cx="3071834" cy="281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a:off x="142844" y="3714752"/>
            <a:ext cx="360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p:nvCxnSpPr>
        <p:spPr>
          <a:xfrm>
            <a:off x="142844" y="4643446"/>
            <a:ext cx="360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Прямая соединительная линия 18"/>
          <p:cNvCxnSpPr/>
          <p:nvPr/>
        </p:nvCxnSpPr>
        <p:spPr>
          <a:xfrm>
            <a:off x="142844" y="5643578"/>
            <a:ext cx="360000" cy="0"/>
          </a:xfrm>
          <a:prstGeom prst="line">
            <a:avLst/>
          </a:prstGeom>
        </p:spPr>
        <p:style>
          <a:lnRef idx="2">
            <a:schemeClr val="accent1"/>
          </a:lnRef>
          <a:fillRef idx="0">
            <a:schemeClr val="accent1"/>
          </a:fillRef>
          <a:effectRef idx="1">
            <a:schemeClr val="accent1"/>
          </a:effectRef>
          <a:fontRef idx="minor">
            <a:schemeClr val="tx1"/>
          </a:fontRef>
        </p:style>
      </p:cxnSp>
      <p:sp>
        <p:nvSpPr>
          <p:cNvPr id="20" name="Прямоугольник 19"/>
          <p:cNvSpPr/>
          <p:nvPr/>
        </p:nvSpPr>
        <p:spPr>
          <a:xfrm>
            <a:off x="500034" y="3500438"/>
            <a:ext cx="3680816" cy="40011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sz="2000" dirty="0">
                <a:latin typeface="Times New Roman" pitchFamily="18" charset="0"/>
                <a:cs typeface="Times New Roman" pitchFamily="18" charset="0"/>
              </a:rPr>
              <a:t>to focus on income diversification</a:t>
            </a:r>
          </a:p>
        </p:txBody>
      </p:sp>
      <p:sp>
        <p:nvSpPr>
          <p:cNvPr id="21" name="Прямоугольник 20"/>
          <p:cNvSpPr/>
          <p:nvPr/>
        </p:nvSpPr>
        <p:spPr>
          <a:xfrm>
            <a:off x="500034" y="4143380"/>
            <a:ext cx="3714776" cy="9233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a:latin typeface="Times New Roman" pitchFamily="18" charset="0"/>
                <a:cs typeface="Times New Roman" pitchFamily="18" charset="0"/>
              </a:rPr>
              <a:t>to develop business in the field of retail banking and services for small and medium-sized enterprises</a:t>
            </a:r>
          </a:p>
        </p:txBody>
      </p:sp>
      <p:graphicFrame>
        <p:nvGraphicFramePr>
          <p:cNvPr id="22" name="Диаграмма 21"/>
          <p:cNvGraphicFramePr/>
          <p:nvPr/>
        </p:nvGraphicFramePr>
        <p:xfrm>
          <a:off x="4214810" y="1928802"/>
          <a:ext cx="492919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24" name="Прямоугольник 23"/>
          <p:cNvSpPr/>
          <p:nvPr/>
        </p:nvSpPr>
        <p:spPr>
          <a:xfrm>
            <a:off x="7715272" y="3071810"/>
            <a:ext cx="715260" cy="338554"/>
          </a:xfrm>
          <a:prstGeom prst="rect">
            <a:avLst/>
          </a:prstGeom>
        </p:spPr>
        <p:txBody>
          <a:bodyPr wrap="none">
            <a:spAutoFit/>
          </a:bodyPr>
          <a:lstStyle/>
          <a:p>
            <a:r>
              <a:rPr lang="en-US" sz="1600" dirty="0">
                <a:latin typeface="Times New Roman" pitchFamily="18" charset="0"/>
                <a:cs typeface="Times New Roman" pitchFamily="18" charset="0"/>
              </a:rPr>
              <a:t>33,6%</a:t>
            </a:r>
            <a:endParaRPr lang="ru-RU" sz="1600" dirty="0">
              <a:latin typeface="Times New Roman" pitchFamily="18" charset="0"/>
              <a:cs typeface="Times New Roman" pitchFamily="18" charset="0"/>
            </a:endParaRPr>
          </a:p>
        </p:txBody>
      </p:sp>
      <p:sp>
        <p:nvSpPr>
          <p:cNvPr id="25" name="Прямоугольник 24"/>
          <p:cNvSpPr/>
          <p:nvPr/>
        </p:nvSpPr>
        <p:spPr>
          <a:xfrm>
            <a:off x="7715272" y="3643314"/>
            <a:ext cx="665567" cy="369332"/>
          </a:xfrm>
          <a:prstGeom prst="rect">
            <a:avLst/>
          </a:prstGeom>
        </p:spPr>
        <p:txBody>
          <a:bodyPr wrap="none">
            <a:spAutoFit/>
          </a:bodyPr>
          <a:lstStyle/>
          <a:p>
            <a:r>
              <a:rPr lang="en-US" dirty="0">
                <a:latin typeface="Times New Roman" pitchFamily="18" charset="0"/>
                <a:cs typeface="Times New Roman" pitchFamily="18" charset="0"/>
              </a:rPr>
              <a:t>8,3%</a:t>
            </a:r>
            <a:endParaRPr lang="ru-RU" dirty="0">
              <a:latin typeface="Times New Roman" pitchFamily="18" charset="0"/>
              <a:cs typeface="Times New Roman" pitchFamily="18" charset="0"/>
            </a:endParaRPr>
          </a:p>
        </p:txBody>
      </p:sp>
      <p:sp>
        <p:nvSpPr>
          <p:cNvPr id="26" name="Прямоугольник 25"/>
          <p:cNvSpPr/>
          <p:nvPr/>
        </p:nvSpPr>
        <p:spPr>
          <a:xfrm>
            <a:off x="7715272" y="4274114"/>
            <a:ext cx="1107996" cy="369332"/>
          </a:xfrm>
          <a:prstGeom prst="rect">
            <a:avLst/>
          </a:prstGeom>
        </p:spPr>
        <p:txBody>
          <a:bodyPr wrap="none">
            <a:spAutoFit/>
          </a:bodyPr>
          <a:lstStyle/>
          <a:p>
            <a:r>
              <a:rPr lang="en-US" dirty="0">
                <a:latin typeface="Times New Roman" pitchFamily="18" charset="0"/>
                <a:cs typeface="Times New Roman" pitchFamily="18" charset="0"/>
              </a:rPr>
              <a:t>7,3%	</a:t>
            </a:r>
            <a:endParaRPr lang="ru-RU" dirty="0">
              <a:latin typeface="Times New Roman" pitchFamily="18" charset="0"/>
              <a:cs typeface="Times New Roman" pitchFamily="18" charset="0"/>
            </a:endParaRPr>
          </a:p>
        </p:txBody>
      </p:sp>
      <p:sp>
        <p:nvSpPr>
          <p:cNvPr id="27" name="Прямоугольник 26"/>
          <p:cNvSpPr/>
          <p:nvPr/>
        </p:nvSpPr>
        <p:spPr>
          <a:xfrm>
            <a:off x="7715272" y="4845618"/>
            <a:ext cx="689612" cy="369332"/>
          </a:xfrm>
          <a:prstGeom prst="rect">
            <a:avLst/>
          </a:prstGeom>
        </p:spPr>
        <p:txBody>
          <a:bodyPr wrap="none">
            <a:spAutoFit/>
          </a:bodyPr>
          <a:lstStyle/>
          <a:p>
            <a:r>
              <a:rPr lang="en-US" dirty="0">
                <a:latin typeface="Times New Roman" pitchFamily="18" charset="0"/>
                <a:cs typeface="Times New Roman" pitchFamily="18" charset="0"/>
              </a:rPr>
              <a:t>7,8%</a:t>
            </a:r>
            <a:endParaRPr lang="ru-RU" dirty="0">
              <a:latin typeface="Times New Roman" pitchFamily="18" charset="0"/>
              <a:cs typeface="Times New Roman" pitchFamily="18" charset="0"/>
            </a:endParaRPr>
          </a:p>
        </p:txBody>
      </p:sp>
      <p:sp>
        <p:nvSpPr>
          <p:cNvPr id="28" name="Прямоугольник 27"/>
          <p:cNvSpPr/>
          <p:nvPr/>
        </p:nvSpPr>
        <p:spPr>
          <a:xfrm>
            <a:off x="7715272" y="5417122"/>
            <a:ext cx="630301" cy="369332"/>
          </a:xfrm>
          <a:prstGeom prst="rect">
            <a:avLst/>
          </a:prstGeom>
        </p:spPr>
        <p:txBody>
          <a:bodyPr wrap="none">
            <a:spAutoFit/>
          </a:bodyPr>
          <a:lstStyle/>
          <a:p>
            <a:r>
              <a:rPr lang="en-US" dirty="0">
                <a:latin typeface="Times New Roman" pitchFamily="18" charset="0"/>
                <a:cs typeface="Times New Roman" pitchFamily="18" charset="0"/>
              </a:rPr>
              <a:t>43%</a:t>
            </a:r>
            <a:endParaRPr lang="ru-RU"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ая выноска 2"/>
          <p:cNvSpPr/>
          <p:nvPr/>
        </p:nvSpPr>
        <p:spPr>
          <a:xfrm>
            <a:off x="1428728" y="428604"/>
            <a:ext cx="6715172" cy="92869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500034" y="571480"/>
            <a:ext cx="8229600" cy="642942"/>
          </a:xfrm>
        </p:spPr>
        <p:style>
          <a:lnRef idx="2">
            <a:schemeClr val="accent1"/>
          </a:lnRef>
          <a:fillRef idx="1">
            <a:schemeClr val="lt1"/>
          </a:fillRef>
          <a:effectRef idx="0">
            <a:schemeClr val="accent1"/>
          </a:effectRef>
          <a:fontRef idx="minor">
            <a:schemeClr val="dk1"/>
          </a:fontRef>
        </p:style>
        <p:txBody>
          <a:bodyPr>
            <a:normAutofit/>
          </a:bodyPr>
          <a:lstStyle/>
          <a:p>
            <a:pPr algn="ctr"/>
            <a:r>
              <a:rPr lang="en-US" sz="3600" dirty="0">
                <a:latin typeface="Times New Roman" pitchFamily="18" charset="0"/>
                <a:cs typeface="Times New Roman" pitchFamily="18" charset="0"/>
              </a:rPr>
              <a:t>DISCUSSION</a:t>
            </a:r>
            <a:endParaRPr lang="ru-RU" sz="3600" dirty="0">
              <a:latin typeface="Times New Roman" pitchFamily="18" charset="0"/>
              <a:cs typeface="Times New Roman" pitchFamily="18" charset="0"/>
            </a:endParaRPr>
          </a:p>
        </p:txBody>
      </p:sp>
      <p:sp>
        <p:nvSpPr>
          <p:cNvPr id="6145" name="Rectangle 1"/>
          <p:cNvSpPr>
            <a:spLocks noChangeArrowheads="1"/>
          </p:cNvSpPr>
          <p:nvPr/>
        </p:nvSpPr>
        <p:spPr bwMode="auto">
          <a:xfrm>
            <a:off x="500034" y="1714488"/>
            <a:ext cx="8143932" cy="4247317"/>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spAutoFit/>
          </a:bodyPr>
          <a:lstStyle/>
          <a:p>
            <a:pPr marR="0" lvl="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a:ln>
                  <a:noFill/>
                </a:ln>
                <a:solidFill>
                  <a:schemeClr val="bg1"/>
                </a:solidFill>
                <a:effectLst/>
                <a:latin typeface="Times New Roman" pitchFamily="18" charset="0"/>
                <a:ea typeface="Calibri" pitchFamily="34" charset="0"/>
                <a:cs typeface="Times New Roman" pitchFamily="18" charset="0"/>
              </a:rPr>
              <a:t>In the process of studying the Kazakhstani legislation, a number of shortcomings were identified. Among them: not an optimal risk management strategy in the banking sector; the presence of shadow capital in banks;</a:t>
            </a:r>
            <a:r>
              <a:rPr kumimoji="0" lang="kk-KZ" b="0" i="0" u="none" strike="noStrike" cap="none" normalizeH="0" baseline="0" dirty="0">
                <a:ln>
                  <a:noFill/>
                </a:ln>
                <a:solidFill>
                  <a:schemeClr val="bg1"/>
                </a:solidFill>
                <a:effectLst/>
                <a:latin typeface="Times New Roman" pitchFamily="18" charset="0"/>
                <a:ea typeface="Calibri" pitchFamily="34" charset="0"/>
                <a:cs typeface="Times New Roman" pitchFamily="18" charset="0"/>
              </a:rPr>
              <a:t>the presence of shortcomings in the legal regulation of organizations carrying out banking operations</a:t>
            </a:r>
            <a:r>
              <a:rPr kumimoji="0" lang="en-US" b="0" i="0" u="none" strike="noStrike" cap="none" normalizeH="0" baseline="0" dirty="0">
                <a:ln>
                  <a:noFill/>
                </a:ln>
                <a:solidFill>
                  <a:schemeClr val="bg1"/>
                </a:solidFill>
                <a:effectLst/>
                <a:latin typeface="Times New Roman" pitchFamily="18" charset="0"/>
                <a:ea typeface="Calibri" pitchFamily="34" charset="0"/>
                <a:cs typeface="Times New Roman" pitchFamily="18" charset="0"/>
              </a:rPr>
              <a:t>. Also, it should be mentioned that, such problems as lack of state support for the development of organizations are no less important problems that take place at the present stage of development of banking structures.</a:t>
            </a:r>
          </a:p>
          <a:p>
            <a:pPr algn="just" fontAlgn="base">
              <a:spcBef>
                <a:spcPct val="0"/>
              </a:spcBef>
              <a:spcAft>
                <a:spcPct val="0"/>
              </a:spcAft>
            </a:pPr>
            <a:r>
              <a:rPr lang="en-US" dirty="0">
                <a:latin typeface="Times New Roman" pitchFamily="18" charset="0"/>
                <a:cs typeface="Times New Roman" pitchFamily="18" charset="0"/>
              </a:rPr>
              <a:t>The most important and urgent risk of the banking system of Kazakhstan today is an extremely large-scale system for a country with a small population. There is a weak ownership structure in the level of creditworthiness of Kazakhstani banks.  Limited diversification of activities, a high degree of concentration of loans by industry and individual borrowers are also a major flaw in the banking legislation system of our country. Also, the growing expansion of Kazakhstan's banks to other CIS markets with a higher level of risk is a cause for concern. The geography of Kazakhstan's banking business is constantly expanding. </a:t>
            </a:r>
            <a:endParaRPr kumimoji="0" lang="en-US"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ая выноска 2"/>
          <p:cNvSpPr/>
          <p:nvPr/>
        </p:nvSpPr>
        <p:spPr>
          <a:xfrm>
            <a:off x="1428728" y="428604"/>
            <a:ext cx="6715172" cy="92869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500034" y="571480"/>
            <a:ext cx="8229600" cy="642942"/>
          </a:xfrm>
        </p:spPr>
        <p:style>
          <a:lnRef idx="2">
            <a:schemeClr val="accent1"/>
          </a:lnRef>
          <a:fillRef idx="1">
            <a:schemeClr val="lt1"/>
          </a:fillRef>
          <a:effectRef idx="0">
            <a:schemeClr val="accent1"/>
          </a:effectRef>
          <a:fontRef idx="minor">
            <a:schemeClr val="dk1"/>
          </a:fontRef>
        </p:style>
        <p:txBody>
          <a:bodyPr>
            <a:normAutofit/>
          </a:bodyPr>
          <a:lstStyle/>
          <a:p>
            <a:pPr algn="ctr"/>
            <a:r>
              <a:rPr lang="en-US" sz="3600" dirty="0">
                <a:latin typeface="Times New Roman" pitchFamily="18" charset="0"/>
                <a:cs typeface="Times New Roman" pitchFamily="18" charset="0"/>
              </a:rPr>
              <a:t>DISCUSSION</a:t>
            </a:r>
            <a:endParaRPr lang="ru-RU" sz="3600" dirty="0">
              <a:latin typeface="Times New Roman" pitchFamily="18" charset="0"/>
              <a:cs typeface="Times New Roman" pitchFamily="18" charset="0"/>
            </a:endParaRPr>
          </a:p>
        </p:txBody>
      </p:sp>
      <p:sp>
        <p:nvSpPr>
          <p:cNvPr id="6145" name="Rectangle 1"/>
          <p:cNvSpPr>
            <a:spLocks noChangeArrowheads="1"/>
          </p:cNvSpPr>
          <p:nvPr/>
        </p:nvSpPr>
        <p:spPr bwMode="auto">
          <a:xfrm>
            <a:off x="500034" y="1571612"/>
            <a:ext cx="8358246" cy="5078313"/>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spAutoFit/>
          </a:bodyPr>
          <a:lstStyle/>
          <a:p>
            <a:r>
              <a:rPr lang="en-US" dirty="0">
                <a:latin typeface="Times New Roman" pitchFamily="18" charset="0"/>
                <a:cs typeface="Times New Roman" pitchFamily="18" charset="0"/>
              </a:rPr>
              <a:t>Thus, Bank </a:t>
            </a:r>
            <a:r>
              <a:rPr lang="en-US" dirty="0" err="1">
                <a:latin typeface="Times New Roman" pitchFamily="18" charset="0"/>
                <a:cs typeface="Times New Roman" pitchFamily="18" charset="0"/>
              </a:rPr>
              <a:t>TuranAlem</a:t>
            </a:r>
            <a:r>
              <a:rPr lang="en-US" dirty="0">
                <a:latin typeface="Times New Roman" pitchFamily="18" charset="0"/>
                <a:cs typeface="Times New Roman" pitchFamily="18" charset="0"/>
              </a:rPr>
              <a:t> (BTA) already has 4 subsidiary banks in Russia, Belarus and Ukraine; </a:t>
            </a:r>
            <a:r>
              <a:rPr lang="en-US" dirty="0" err="1">
                <a:latin typeface="Times New Roman" pitchFamily="18" charset="0"/>
                <a:cs typeface="Times New Roman" pitchFamily="18" charset="0"/>
              </a:rPr>
              <a:t>Halyk</a:t>
            </a:r>
            <a:r>
              <a:rPr lang="en-US" dirty="0">
                <a:latin typeface="Times New Roman" pitchFamily="18" charset="0"/>
                <a:cs typeface="Times New Roman" pitchFamily="18" charset="0"/>
              </a:rPr>
              <a:t> Bank of Kazakhstan - in Chelyabinsk and Bishkek, </a:t>
            </a:r>
            <a:r>
              <a:rPr lang="en-US" dirty="0" err="1">
                <a:latin typeface="Times New Roman" pitchFamily="18" charset="0"/>
                <a:cs typeface="Times New Roman" pitchFamily="18" charset="0"/>
              </a:rPr>
              <a:t>Kazkommertsbank</a:t>
            </a:r>
            <a:r>
              <a:rPr lang="en-US" dirty="0">
                <a:latin typeface="Times New Roman" pitchFamily="18" charset="0"/>
                <a:cs typeface="Times New Roman" pitchFamily="18" charset="0"/>
              </a:rPr>
              <a:t> - in Moscow and Kyrgyzstan, ATF acquired a controlling stake in </a:t>
            </a:r>
            <a:r>
              <a:rPr lang="en-US" dirty="0" err="1">
                <a:latin typeface="Times New Roman" pitchFamily="18" charset="0"/>
                <a:cs typeface="Times New Roman" pitchFamily="18" charset="0"/>
              </a:rPr>
              <a:t>Energobank</a:t>
            </a:r>
            <a:r>
              <a:rPr lang="en-US" dirty="0">
                <a:latin typeface="Times New Roman" pitchFamily="18" charset="0"/>
                <a:cs typeface="Times New Roman" pitchFamily="18" charset="0"/>
              </a:rPr>
              <a:t> in Kyrgyzstan, opened representative offices in Omsk, Novosibirsk, Moscow. </a:t>
            </a:r>
          </a:p>
          <a:p>
            <a:r>
              <a:rPr lang="en-US" dirty="0">
                <a:latin typeface="Times New Roman" pitchFamily="18" charset="0"/>
                <a:cs typeface="Times New Roman" pitchFamily="18" charset="0"/>
              </a:rPr>
              <a:t>Currently, banks have opened more than 20 representative offices abroad.</a:t>
            </a:r>
          </a:p>
          <a:p>
            <a:r>
              <a:rPr lang="en-US" dirty="0">
                <a:latin typeface="Times New Roman" pitchFamily="18" charset="0"/>
                <a:cs typeface="Times New Roman" pitchFamily="18" charset="0"/>
              </a:rPr>
              <a:t>Based on the foregoing, it should be understood</a:t>
            </a:r>
            <a:r>
              <a:rPr lang="kk-KZ" dirty="0">
                <a:latin typeface="Times New Roman" pitchFamily="18" charset="0"/>
                <a:cs typeface="Times New Roman" pitchFamily="18" charset="0"/>
              </a:rPr>
              <a:t>,</a:t>
            </a:r>
            <a:r>
              <a:rPr lang="en-US" dirty="0">
                <a:latin typeface="Times New Roman" pitchFamily="18" charset="0"/>
                <a:cs typeface="Times New Roman" pitchFamily="18" charset="0"/>
              </a:rPr>
              <a:t> that these shortcomings and gaps in the banking legislation of Kazakhstan must be studied in detail and taken into account when developing new ways for the development of the banking law as soon as it possible.</a:t>
            </a:r>
            <a:endParaRPr lang="ru-RU" dirty="0">
              <a:latin typeface="Times New Roman" pitchFamily="18" charset="0"/>
              <a:cs typeface="Times New Roman" pitchFamily="18" charset="0"/>
            </a:endParaRPr>
          </a:p>
          <a:p>
            <a:r>
              <a:rPr lang="en-US" dirty="0">
                <a:latin typeface="Times New Roman" pitchFamily="18" charset="0"/>
                <a:cs typeface="Times New Roman" pitchFamily="18" charset="0"/>
              </a:rPr>
              <a:t>On the whole, according to foreign experts, the banking system of Kazakhstan is unstable and subject to the influence of trends in the economy. As noted by Standard &amp; Poor's, the weak level of transparency in the bank's capital structure casts doubt on the adequacy of the risk assessment</a:t>
            </a:r>
            <a:endParaRPr lang="ru-RU" dirty="0">
              <a:latin typeface="Times New Roman" pitchFamily="18" charset="0"/>
              <a:cs typeface="Times New Roman" pitchFamily="18" charset="0"/>
            </a:endParaRPr>
          </a:p>
          <a:p>
            <a:r>
              <a:rPr lang="en-US" dirty="0">
                <a:latin typeface="Times New Roman" pitchFamily="18" charset="0"/>
                <a:cs typeface="Times New Roman" pitchFamily="18" charset="0"/>
              </a:rPr>
              <a:t>Therefore, it is likely that the stricter approach of the regulatory body forces banks to look for other profitable areas, improve management positions, and especially improve the risk management strategy, which is still far from international standards.</a:t>
            </a:r>
            <a:endParaRPr lang="ru-RU" dirty="0">
              <a:latin typeface="Times New Roman" pitchFamily="18" charset="0"/>
              <a:cs typeface="Times New Roman" pitchFamily="18" charset="0"/>
            </a:endParaRPr>
          </a:p>
          <a:p>
            <a:r>
              <a:rPr lang="en-US" dirty="0">
                <a:latin typeface="Times New Roman" pitchFamily="18" charset="0"/>
                <a:cs typeface="Times New Roman" pitchFamily="18" charset="0"/>
              </a:rPr>
              <a:t>To successfully solve this problem, I believe, banks should develop their retail banking and services for small and medium-sized enterprises, and more effectively control costs.</a:t>
            </a:r>
            <a:endParaRPr lang="ru-RU" dirty="0">
              <a:latin typeface="Times New Roman" pitchFamily="18" charset="0"/>
              <a:cs typeface="Times New Roman" pitchFamily="18" charset="0"/>
            </a:endParaRPr>
          </a:p>
          <a:p>
            <a:pPr marR="0" lvl="0" algn="just"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1720" y="1276982"/>
            <a:ext cx="6624736" cy="1077218"/>
          </a:xfrm>
          <a:prstGeom prst="rect">
            <a:avLst/>
          </a:prstGeom>
          <a:noFill/>
        </p:spPr>
        <p:txBody>
          <a:bodyPr wrap="square" rtlCol="0">
            <a:spAutoFit/>
          </a:bodyPr>
          <a:lstStyle/>
          <a:p>
            <a:pPr eaLnBrk="1" hangingPunct="1"/>
            <a:r>
              <a:rPr lang="kk-KZ" altLang="ru-RU" sz="3200" b="1" dirty="0"/>
              <a:t>Methodology of modern political</a:t>
            </a:r>
            <a:r>
              <a:rPr lang="en-US" altLang="ru-RU" sz="3200" b="1" dirty="0"/>
              <a:t> research</a:t>
            </a:r>
            <a:endParaRPr lang="ru-RU" altLang="ru-RU" sz="6000" b="1" dirty="0">
              <a:cs typeface="Arial" panose="020B0604020202020204" pitchFamily="34" charset="0"/>
            </a:endParaRPr>
          </a:p>
        </p:txBody>
      </p:sp>
      <p:sp>
        <p:nvSpPr>
          <p:cNvPr id="6" name="TextBox 5"/>
          <p:cNvSpPr txBox="1"/>
          <p:nvPr/>
        </p:nvSpPr>
        <p:spPr>
          <a:xfrm>
            <a:off x="1043608" y="3624654"/>
            <a:ext cx="7632848" cy="2246769"/>
          </a:xfrm>
          <a:prstGeom prst="rect">
            <a:avLst/>
          </a:prstGeom>
          <a:noFill/>
        </p:spPr>
        <p:txBody>
          <a:bodyPr wrap="square" rtlCol="0">
            <a:spAutoFit/>
          </a:bodyPr>
          <a:lstStyle/>
          <a:p>
            <a:r>
              <a:rPr lang="en-US" sz="3200" b="1" dirty="0">
                <a:solidFill>
                  <a:srgbClr val="0070C0"/>
                </a:solidFill>
              </a:rPr>
              <a:t>Lecture</a:t>
            </a:r>
            <a:r>
              <a:rPr lang="ru-RU" sz="3200" b="1" dirty="0">
                <a:solidFill>
                  <a:srgbClr val="0070C0"/>
                </a:solidFill>
              </a:rPr>
              <a:t> </a:t>
            </a:r>
            <a:r>
              <a:rPr lang="en-US" sz="3200" b="1" dirty="0">
                <a:solidFill>
                  <a:srgbClr val="0070C0"/>
                </a:solidFill>
              </a:rPr>
              <a:t>2</a:t>
            </a:r>
            <a:endParaRPr lang="ru-RU" sz="3200" b="1" dirty="0">
              <a:solidFill>
                <a:srgbClr val="0070C0"/>
              </a:solidFill>
            </a:endParaRPr>
          </a:p>
          <a:p>
            <a:r>
              <a:rPr lang="ru-RU" sz="3600" dirty="0" err="1">
                <a:latin typeface="Arial" panose="020B0604020202020204" pitchFamily="34" charset="0"/>
                <a:cs typeface="Arial" panose="020B0604020202020204" pitchFamily="34" charset="0"/>
              </a:rPr>
              <a:t>Structuring</a:t>
            </a:r>
            <a:r>
              <a:rPr lang="ru-RU" sz="3600" dirty="0">
                <a:latin typeface="Arial" panose="020B0604020202020204" pitchFamily="34" charset="0"/>
                <a:cs typeface="Arial" panose="020B0604020202020204" pitchFamily="34" charset="0"/>
              </a:rPr>
              <a:t> </a:t>
            </a:r>
            <a:r>
              <a:rPr lang="ru-RU" sz="3600" dirty="0" err="1">
                <a:latin typeface="Arial" panose="020B0604020202020204" pitchFamily="34" charset="0"/>
                <a:cs typeface="Arial" panose="020B0604020202020204" pitchFamily="34" charset="0"/>
              </a:rPr>
              <a:t>an</a:t>
            </a:r>
            <a:r>
              <a:rPr lang="ru-RU" sz="3600" dirty="0">
                <a:latin typeface="Arial" panose="020B0604020202020204" pitchFamily="34" charset="0"/>
                <a:cs typeface="Arial" panose="020B0604020202020204" pitchFamily="34" charset="0"/>
              </a:rPr>
              <a:t> </a:t>
            </a:r>
            <a:r>
              <a:rPr lang="ru-RU" sz="3600" dirty="0" err="1">
                <a:latin typeface="Arial" panose="020B0604020202020204" pitchFamily="34" charset="0"/>
                <a:cs typeface="Arial" panose="020B0604020202020204" pitchFamily="34" charset="0"/>
              </a:rPr>
              <a:t>article</a:t>
            </a:r>
            <a:r>
              <a:rPr lang="ru-RU" sz="3600" dirty="0">
                <a:latin typeface="Arial" panose="020B0604020202020204" pitchFamily="34" charset="0"/>
                <a:cs typeface="Arial" panose="020B0604020202020204" pitchFamily="34" charset="0"/>
              </a:rPr>
              <a:t>/</a:t>
            </a:r>
            <a:r>
              <a:rPr lang="ru-RU" sz="3600" dirty="0" err="1">
                <a:latin typeface="Arial" panose="020B0604020202020204" pitchFamily="34" charset="0"/>
                <a:cs typeface="Arial" panose="020B0604020202020204" pitchFamily="34" charset="0"/>
              </a:rPr>
              <a:t>research</a:t>
            </a:r>
            <a:r>
              <a:rPr lang="ru-RU" sz="3600" dirty="0">
                <a:latin typeface="Arial" panose="020B0604020202020204" pitchFamily="34" charset="0"/>
                <a:cs typeface="Arial" panose="020B0604020202020204" pitchFamily="34" charset="0"/>
              </a:rPr>
              <a:t> </a:t>
            </a:r>
            <a:r>
              <a:rPr lang="ru-RU" sz="3600" dirty="0" err="1">
                <a:latin typeface="Arial" panose="020B0604020202020204" pitchFamily="34" charset="0"/>
                <a:cs typeface="Arial" panose="020B0604020202020204" pitchFamily="34" charset="0"/>
              </a:rPr>
              <a:t>paper</a:t>
            </a:r>
            <a:r>
              <a:rPr lang="ru-RU" sz="3600" dirty="0">
                <a:latin typeface="Arial" panose="020B0604020202020204" pitchFamily="34" charset="0"/>
                <a:cs typeface="Arial" panose="020B0604020202020204" pitchFamily="34" charset="0"/>
              </a:rPr>
              <a:t>: </a:t>
            </a:r>
            <a:r>
              <a:rPr lang="ru-RU" sz="3600" dirty="0" err="1">
                <a:latin typeface="Arial" panose="020B0604020202020204" pitchFamily="34" charset="0"/>
                <a:cs typeface="Arial" panose="020B0604020202020204" pitchFamily="34" charset="0"/>
              </a:rPr>
              <a:t>what</a:t>
            </a:r>
            <a:r>
              <a:rPr lang="ru-RU" sz="3600" dirty="0">
                <a:latin typeface="Arial" panose="020B0604020202020204" pitchFamily="34" charset="0"/>
                <a:cs typeface="Arial" panose="020B0604020202020204" pitchFamily="34" charset="0"/>
              </a:rPr>
              <a:t> </a:t>
            </a:r>
            <a:r>
              <a:rPr lang="ru-RU" sz="3600" dirty="0" err="1">
                <a:latin typeface="Arial" panose="020B0604020202020204" pitchFamily="34" charset="0"/>
                <a:cs typeface="Arial" panose="020B0604020202020204" pitchFamily="34" charset="0"/>
              </a:rPr>
              <a:t>are</a:t>
            </a:r>
            <a:r>
              <a:rPr lang="ru-RU" sz="3600" dirty="0">
                <a:latin typeface="Arial" panose="020B0604020202020204" pitchFamily="34" charset="0"/>
                <a:cs typeface="Arial" panose="020B0604020202020204" pitchFamily="34" charset="0"/>
              </a:rPr>
              <a:t> </a:t>
            </a:r>
            <a:r>
              <a:rPr lang="ru-RU" sz="3600" dirty="0" err="1">
                <a:latin typeface="Arial" panose="020B0604020202020204" pitchFamily="34" charset="0"/>
                <a:cs typeface="Arial" panose="020B0604020202020204" pitchFamily="34" charset="0"/>
              </a:rPr>
              <a:t>the</a:t>
            </a:r>
            <a:r>
              <a:rPr lang="ru-RU" sz="3600" dirty="0">
                <a:latin typeface="Arial" panose="020B0604020202020204" pitchFamily="34" charset="0"/>
                <a:cs typeface="Arial" panose="020B0604020202020204" pitchFamily="34" charset="0"/>
              </a:rPr>
              <a:t> “</a:t>
            </a:r>
            <a:r>
              <a:rPr lang="ru-RU" sz="3600" dirty="0" err="1">
                <a:latin typeface="Arial" panose="020B0604020202020204" pitchFamily="34" charset="0"/>
                <a:cs typeface="Arial" panose="020B0604020202020204" pitchFamily="34" charset="0"/>
              </a:rPr>
              <a:t>mandatory</a:t>
            </a:r>
            <a:r>
              <a:rPr lang="ru-RU" sz="3600" dirty="0">
                <a:latin typeface="Arial" panose="020B0604020202020204" pitchFamily="34" charset="0"/>
                <a:cs typeface="Arial" panose="020B0604020202020204" pitchFamily="34" charset="0"/>
              </a:rPr>
              <a:t>” </a:t>
            </a:r>
            <a:r>
              <a:rPr lang="ru-RU" sz="3600" dirty="0" err="1">
                <a:latin typeface="Arial" panose="020B0604020202020204" pitchFamily="34" charset="0"/>
                <a:cs typeface="Arial" panose="020B0604020202020204" pitchFamily="34" charset="0"/>
              </a:rPr>
              <a:t>sections</a:t>
            </a:r>
            <a:r>
              <a:rPr lang="ru-RU" sz="3600" dirty="0">
                <a:latin typeface="Arial" panose="020B0604020202020204" pitchFamily="34" charset="0"/>
                <a:cs typeface="Arial" panose="020B0604020202020204" pitchFamily="34" charset="0"/>
              </a:rPr>
              <a:t> </a:t>
            </a:r>
            <a:r>
              <a:rPr lang="ru-RU" sz="3600" dirty="0" err="1">
                <a:latin typeface="Arial" panose="020B0604020202020204" pitchFamily="34" charset="0"/>
                <a:cs typeface="Arial" panose="020B0604020202020204" pitchFamily="34" charset="0"/>
              </a:rPr>
              <a:t>in</a:t>
            </a:r>
            <a:r>
              <a:rPr lang="ru-RU" sz="3600" dirty="0">
                <a:latin typeface="Arial" panose="020B0604020202020204" pitchFamily="34" charset="0"/>
                <a:cs typeface="Arial" panose="020B0604020202020204" pitchFamily="34" charset="0"/>
              </a:rPr>
              <a:t> a </a:t>
            </a:r>
            <a:r>
              <a:rPr lang="ru-RU" sz="3600" dirty="0" err="1">
                <a:latin typeface="Arial" panose="020B0604020202020204" pitchFamily="34" charset="0"/>
                <a:cs typeface="Arial" panose="020B0604020202020204" pitchFamily="34" charset="0"/>
              </a:rPr>
              <a:t>paper</a:t>
            </a:r>
            <a:endParaRPr lang="ru-RU" sz="11500" dirty="0">
              <a:latin typeface="Arial" panose="020B0604020202020204" pitchFamily="34" charset="0"/>
              <a:cs typeface="Arial" panose="020B0604020202020204" pitchFamily="34" charset="0"/>
            </a:endParaRPr>
          </a:p>
        </p:txBody>
      </p:sp>
      <p:pic>
        <p:nvPicPr>
          <p:cNvPr id="2" name="Рисунок 1">
            <a:extLst>
              <a:ext uri="{FF2B5EF4-FFF2-40B4-BE49-F238E27FC236}">
                <a16:creationId xmlns:a16="http://schemas.microsoft.com/office/drawing/2014/main" id="{6D2CC0B2-9212-310E-426B-3CB017B8E1D9}"/>
              </a:ext>
            </a:extLst>
          </p:cNvPr>
          <p:cNvPicPr>
            <a:picLocks noChangeAspect="1"/>
          </p:cNvPicPr>
          <p:nvPr/>
        </p:nvPicPr>
        <p:blipFill>
          <a:blip r:embed="rId2"/>
          <a:stretch>
            <a:fillRect/>
          </a:stretch>
        </p:blipFill>
        <p:spPr>
          <a:xfrm>
            <a:off x="611560" y="753192"/>
            <a:ext cx="1296144" cy="1467018"/>
          </a:xfrm>
          <a:prstGeom prst="rect">
            <a:avLst/>
          </a:prstGeom>
        </p:spPr>
      </p:pic>
    </p:spTree>
    <p:extLst>
      <p:ext uri="{BB962C8B-B14F-4D97-AF65-F5344CB8AC3E}">
        <p14:creationId xmlns:p14="http://schemas.microsoft.com/office/powerpoint/2010/main" val="6281481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ая выноска 2"/>
          <p:cNvSpPr/>
          <p:nvPr/>
        </p:nvSpPr>
        <p:spPr>
          <a:xfrm>
            <a:off x="1428728" y="428604"/>
            <a:ext cx="6715172" cy="92869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500034" y="571480"/>
            <a:ext cx="8229600" cy="642942"/>
          </a:xfrm>
        </p:spPr>
        <p:style>
          <a:lnRef idx="2">
            <a:schemeClr val="accent1"/>
          </a:lnRef>
          <a:fillRef idx="1">
            <a:schemeClr val="lt1"/>
          </a:fillRef>
          <a:effectRef idx="0">
            <a:schemeClr val="accent1"/>
          </a:effectRef>
          <a:fontRef idx="minor">
            <a:schemeClr val="dk1"/>
          </a:fontRef>
        </p:style>
        <p:txBody>
          <a:bodyPr>
            <a:normAutofit/>
          </a:bodyPr>
          <a:lstStyle/>
          <a:p>
            <a:pPr algn="ctr"/>
            <a:r>
              <a:rPr lang="en-US" sz="3600" dirty="0">
                <a:latin typeface="Times New Roman" pitchFamily="18" charset="0"/>
                <a:cs typeface="Times New Roman" pitchFamily="18" charset="0"/>
              </a:rPr>
              <a:t>CONCLUSION</a:t>
            </a:r>
            <a:endParaRPr lang="ru-RU" sz="3600" dirty="0">
              <a:latin typeface="Times New Roman" pitchFamily="18" charset="0"/>
              <a:cs typeface="Times New Roman" pitchFamily="18" charset="0"/>
            </a:endParaRPr>
          </a:p>
        </p:txBody>
      </p:sp>
      <p:sp>
        <p:nvSpPr>
          <p:cNvPr id="5121" name="Rectangle 1"/>
          <p:cNvSpPr>
            <a:spLocks noChangeArrowheads="1"/>
          </p:cNvSpPr>
          <p:nvPr/>
        </p:nvSpPr>
        <p:spPr bwMode="auto">
          <a:xfrm>
            <a:off x="1643042" y="2643182"/>
            <a:ext cx="5786478"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In today`s market economy, the banking law system becomes a special object of financial and legal regulation. Thus, with the development of social relations, the subject of financial law, its methodology and subject composition are transformed.</a:t>
            </a:r>
            <a:r>
              <a:rPr kumimoji="0" lang="en-US" b="0" i="0" u="none" strike="noStrike" cap="none" normalizeH="0" dirty="0">
                <a:ln>
                  <a:noFill/>
                </a:ln>
                <a:solidFill>
                  <a:schemeClr val="tx1"/>
                </a:solidFill>
                <a:effectLst/>
                <a:latin typeface="Times New Roman" pitchFamily="18" charset="0"/>
                <a:ea typeface="Calibri" pitchFamily="34" charset="0"/>
                <a:cs typeface="Times New Roman" pitchFamily="18" charset="0"/>
              </a:rPr>
              <a:t> </a:t>
            </a:r>
            <a:r>
              <a:rPr lang="en-US" dirty="0">
                <a:latin typeface="Times New Roman" pitchFamily="18" charset="0"/>
                <a:cs typeface="Times New Roman" pitchFamily="18" charset="0"/>
              </a:rPr>
              <a:t>After analyzing the current legislation of the Republic of Kazakhstan in the field of banking law, problems were identified and measures were proposed to eliminate them. </a:t>
            </a:r>
            <a:endParaRPr kumimoji="0" lang="en-US"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6" name="Рамка 5"/>
          <p:cNvSpPr/>
          <p:nvPr/>
        </p:nvSpPr>
        <p:spPr>
          <a:xfrm>
            <a:off x="1214414" y="2071678"/>
            <a:ext cx="6643734" cy="3429024"/>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ая выноска 3"/>
          <p:cNvSpPr/>
          <p:nvPr/>
        </p:nvSpPr>
        <p:spPr>
          <a:xfrm>
            <a:off x="1428728" y="428604"/>
            <a:ext cx="6715172" cy="92869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642910" y="571480"/>
            <a:ext cx="8229600" cy="714380"/>
          </a:xfrm>
        </p:spPr>
        <p:style>
          <a:lnRef idx="2">
            <a:schemeClr val="accent1"/>
          </a:lnRef>
          <a:fillRef idx="1">
            <a:schemeClr val="lt1"/>
          </a:fillRef>
          <a:effectRef idx="0">
            <a:schemeClr val="accent1"/>
          </a:effectRef>
          <a:fontRef idx="minor">
            <a:schemeClr val="dk1"/>
          </a:fontRef>
        </p:style>
        <p:txBody>
          <a:bodyPr>
            <a:normAutofit/>
          </a:bodyPr>
          <a:lstStyle/>
          <a:p>
            <a:pPr algn="ctr"/>
            <a:r>
              <a:rPr lang="en-US" sz="3600" dirty="0">
                <a:latin typeface="Times New Roman" pitchFamily="18" charset="0"/>
                <a:cs typeface="Times New Roman" pitchFamily="18" charset="0"/>
              </a:rPr>
              <a:t>REFERENCES</a:t>
            </a:r>
            <a:endParaRPr lang="ru-RU" sz="3600" dirty="0">
              <a:latin typeface="Times New Roman" pitchFamily="18" charset="0"/>
              <a:cs typeface="Times New Roman" pitchFamily="18" charset="0"/>
            </a:endParaRPr>
          </a:p>
        </p:txBody>
      </p:sp>
      <p:sp>
        <p:nvSpPr>
          <p:cNvPr id="3" name="Прямоугольник 2"/>
          <p:cNvSpPr/>
          <p:nvPr/>
        </p:nvSpPr>
        <p:spPr>
          <a:xfrm>
            <a:off x="357158" y="1857364"/>
            <a:ext cx="8572560" cy="2862322"/>
          </a:xfrm>
          <a:prstGeom prst="rect">
            <a:avLst/>
          </a:prstGeom>
        </p:spPr>
        <p:txBody>
          <a:bodyPr wrap="square">
            <a:spAutoFit/>
          </a:bodyPr>
          <a:lstStyle/>
          <a:p>
            <a:pPr marL="342900" indent="-342900">
              <a:buAutoNum type="arabicPeriod"/>
            </a:pPr>
            <a:r>
              <a:rPr lang="en-US" dirty="0">
                <a:hlinkClick r:id="rId2"/>
              </a:rPr>
              <a:t>https://</a:t>
            </a:r>
            <a:r>
              <a:rPr lang="ru-RU" dirty="0" err="1">
                <a:hlinkClick r:id="rId2"/>
              </a:rPr>
              <a:t>научныепереводы.рф</a:t>
            </a:r>
            <a:r>
              <a:rPr lang="ru-RU" dirty="0">
                <a:hlinkClick r:id="rId2"/>
              </a:rPr>
              <a:t>/</a:t>
            </a:r>
            <a:r>
              <a:rPr lang="en-US" dirty="0" err="1">
                <a:hlinkClick r:id="rId2"/>
              </a:rPr>
              <a:t>razbor-struktury-stati-imrad</a:t>
            </a:r>
            <a:r>
              <a:rPr lang="en-US" dirty="0">
                <a:hlinkClick r:id="rId2"/>
              </a:rPr>
              <a:t>/#6_Introduction</a:t>
            </a:r>
            <a:endParaRPr lang="en-US" dirty="0"/>
          </a:p>
          <a:p>
            <a:pPr marL="342900" indent="-342900">
              <a:buAutoNum type="arabicPeriod"/>
            </a:pPr>
            <a:r>
              <a:rPr lang="en-US" dirty="0"/>
              <a:t>Law of the Republic of Kazakhstan dated August 31, 1995 No. 2444 "On banks and banking activities in the Republic of Kazakhstan" // </a:t>
            </a:r>
            <a:r>
              <a:rPr lang="en-US" dirty="0">
                <a:hlinkClick r:id="rId3"/>
              </a:rPr>
              <a:t>https://online.zakon.kz/document/?doc_id=1003931</a:t>
            </a:r>
            <a:r>
              <a:rPr lang="en-US" dirty="0"/>
              <a:t> </a:t>
            </a:r>
          </a:p>
          <a:p>
            <a:pPr marL="342900" indent="-342900">
              <a:buAutoNum type="arabicPeriod"/>
            </a:pPr>
            <a:r>
              <a:rPr lang="en-US" dirty="0"/>
              <a:t>Law of the Republic of Kazakhstan dated July 4, 2003 No. 474-II</a:t>
            </a:r>
          </a:p>
          <a:p>
            <a:pPr marL="342900" indent="-342900">
              <a:buAutoNum type="arabicPeriod"/>
            </a:pPr>
            <a:r>
              <a:rPr lang="en-US" dirty="0"/>
              <a:t>"On state regulation, control and supervision of the financial market and financial organizations" //https://online.zakon.kz/document/? </a:t>
            </a:r>
            <a:r>
              <a:rPr lang="en-US" dirty="0" err="1"/>
              <a:t>Doc_id</a:t>
            </a:r>
            <a:r>
              <a:rPr lang="en-US" dirty="0"/>
              <a:t> = 1041467  </a:t>
            </a:r>
          </a:p>
          <a:p>
            <a:pPr marL="342900" indent="-342900">
              <a:buAutoNum type="arabicPeriod"/>
            </a:pPr>
            <a:r>
              <a:rPr lang="en-US" dirty="0"/>
              <a:t>Law of the Republic of Kazakhstan "On the National Bank of the Republic of Kazakhstan" //https://online.zakon.kz/document/?doc_id=1003548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ая выноска 3"/>
          <p:cNvSpPr/>
          <p:nvPr/>
        </p:nvSpPr>
        <p:spPr>
          <a:xfrm>
            <a:off x="1428728" y="428604"/>
            <a:ext cx="6715172" cy="92869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Заголовок 1"/>
          <p:cNvSpPr>
            <a:spLocks noGrp="1"/>
          </p:cNvSpPr>
          <p:nvPr>
            <p:ph type="title"/>
          </p:nvPr>
        </p:nvSpPr>
        <p:spPr>
          <a:xfrm>
            <a:off x="642910" y="571480"/>
            <a:ext cx="8229600" cy="714380"/>
          </a:xfrm>
        </p:spPr>
        <p:style>
          <a:lnRef idx="2">
            <a:schemeClr val="accent1"/>
          </a:lnRef>
          <a:fillRef idx="1">
            <a:schemeClr val="lt1"/>
          </a:fillRef>
          <a:effectRef idx="0">
            <a:schemeClr val="accent1"/>
          </a:effectRef>
          <a:fontRef idx="minor">
            <a:schemeClr val="dk1"/>
          </a:fontRef>
        </p:style>
        <p:txBody>
          <a:bodyPr>
            <a:normAutofit/>
          </a:bodyPr>
          <a:lstStyle/>
          <a:p>
            <a:pPr algn="ctr"/>
            <a:r>
              <a:rPr lang="en-US" sz="3600" dirty="0">
                <a:latin typeface="Times New Roman" pitchFamily="18" charset="0"/>
                <a:cs typeface="Times New Roman" pitchFamily="18" charset="0"/>
              </a:rPr>
              <a:t>CONCLUSION</a:t>
            </a:r>
            <a:endParaRPr lang="ru-RU" sz="3600" dirty="0">
              <a:latin typeface="Times New Roman" pitchFamily="18" charset="0"/>
              <a:cs typeface="Times New Roman" pitchFamily="18" charset="0"/>
            </a:endParaRPr>
          </a:p>
        </p:txBody>
      </p:sp>
      <p:sp>
        <p:nvSpPr>
          <p:cNvPr id="6" name="Прямоугольник 5"/>
          <p:cNvSpPr/>
          <p:nvPr/>
        </p:nvSpPr>
        <p:spPr>
          <a:xfrm>
            <a:off x="4143372" y="2143116"/>
            <a:ext cx="4714908" cy="347787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2000" dirty="0">
                <a:latin typeface="Times New Roman" pitchFamily="18" charset="0"/>
                <a:cs typeface="Times New Roman" pitchFamily="18" charset="0"/>
              </a:rPr>
              <a:t>In the course of the work, the advantage of the IMRAD format was revealed, as well as it`s significance. </a:t>
            </a:r>
          </a:p>
          <a:p>
            <a:r>
              <a:rPr lang="en-US" sz="2000" dirty="0">
                <a:latin typeface="Times New Roman" pitchFamily="18" charset="0"/>
                <a:cs typeface="Times New Roman" pitchFamily="18" charset="0"/>
              </a:rPr>
              <a:t>There was provided a detailed description of the structure of IMRAD format articles. It is important to remember that there is no standard or uniform style that absolutely all magazines follow.</a:t>
            </a:r>
          </a:p>
          <a:p>
            <a:r>
              <a:rPr lang="en-US" sz="2000" dirty="0">
                <a:latin typeface="Times New Roman" pitchFamily="18" charset="0"/>
                <a:cs typeface="Times New Roman" pitchFamily="18" charset="0"/>
              </a:rPr>
              <a:t>Nevertheless, IMRAD is quite structured, in this regard, the authors have fewer questions and problems in writing articles.</a:t>
            </a:r>
            <a:endParaRPr lang="ru-RU" sz="2000" dirty="0">
              <a:latin typeface="Times New Roman" pitchFamily="18" charset="0"/>
              <a:cs typeface="Times New Roman" pitchFamily="18" charset="0"/>
            </a:endParaRPr>
          </a:p>
        </p:txBody>
      </p:sp>
      <p:pic>
        <p:nvPicPr>
          <p:cNvPr id="2050" name="Picture 2" descr="https://i.pinimg.com/736x/1f/24/4d/1f244d6b85146f2636bdbe3a412d62fd.jpg"/>
          <p:cNvPicPr>
            <a:picLocks noChangeAspect="1" noChangeArrowheads="1"/>
          </p:cNvPicPr>
          <p:nvPr/>
        </p:nvPicPr>
        <p:blipFill>
          <a:blip r:embed="rId2"/>
          <a:srcRect r="63315" b="19545"/>
          <a:stretch>
            <a:fillRect/>
          </a:stretch>
        </p:blipFill>
        <p:spPr bwMode="auto">
          <a:xfrm>
            <a:off x="642910" y="1500174"/>
            <a:ext cx="3051249" cy="450059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ая выноска 7"/>
          <p:cNvSpPr/>
          <p:nvPr/>
        </p:nvSpPr>
        <p:spPr>
          <a:xfrm>
            <a:off x="1142976" y="642918"/>
            <a:ext cx="6715172" cy="92869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428596" y="714356"/>
            <a:ext cx="8229600" cy="714364"/>
          </a:xfrm>
        </p:spPr>
        <p:style>
          <a:lnRef idx="2">
            <a:schemeClr val="accent1"/>
          </a:lnRef>
          <a:fillRef idx="1">
            <a:schemeClr val="lt1"/>
          </a:fillRef>
          <a:effectRef idx="0">
            <a:schemeClr val="accent1"/>
          </a:effectRef>
          <a:fontRef idx="minor">
            <a:schemeClr val="dk1"/>
          </a:fontRef>
        </p:style>
        <p:txBody>
          <a:bodyPr/>
          <a:lstStyle/>
          <a:p>
            <a:pPr algn="ctr"/>
            <a:r>
              <a:rPr lang="en-US" sz="3600" dirty="0">
                <a:latin typeface="Times New Roman" pitchFamily="18" charset="0"/>
                <a:cs typeface="Times New Roman" pitchFamily="18" charset="0"/>
              </a:rPr>
              <a:t>RELEVANCE OF THE PROJECT</a:t>
            </a:r>
            <a:endParaRPr lang="ru-RU" dirty="0"/>
          </a:p>
        </p:txBody>
      </p:sp>
      <p:sp>
        <p:nvSpPr>
          <p:cNvPr id="3" name="Прямоугольник 2"/>
          <p:cNvSpPr/>
          <p:nvPr/>
        </p:nvSpPr>
        <p:spPr>
          <a:xfrm>
            <a:off x="1214414" y="2334134"/>
            <a:ext cx="6643734" cy="3046988"/>
          </a:xfrm>
          <a:prstGeom prst="rect">
            <a:avLst/>
          </a:prstGeom>
        </p:spPr>
        <p:txBody>
          <a:bodyPr wrap="square">
            <a:spAutoFit/>
          </a:bodyPr>
          <a:lstStyle/>
          <a:p>
            <a:pPr algn="ctr"/>
            <a:r>
              <a:rPr lang="en-US" sz="2400" dirty="0">
                <a:latin typeface="Times New Roman" pitchFamily="18" charset="0"/>
                <a:cs typeface="Times New Roman" pitchFamily="18" charset="0"/>
              </a:rPr>
              <a:t>The relevance of the topic lies in the need to use the structure of the </a:t>
            </a:r>
            <a:r>
              <a:rPr lang="en-US" sz="2400" dirty="0" err="1">
                <a:latin typeface="Times New Roman" pitchFamily="18" charset="0"/>
                <a:cs typeface="Times New Roman" pitchFamily="18" charset="0"/>
              </a:rPr>
              <a:t>IMRAD</a:t>
            </a:r>
            <a:r>
              <a:rPr lang="en-US" sz="2400" dirty="0">
                <a:latin typeface="Times New Roman" pitchFamily="18" charset="0"/>
                <a:cs typeface="Times New Roman" pitchFamily="18" charset="0"/>
              </a:rPr>
              <a:t> (</a:t>
            </a:r>
            <a:r>
              <a:rPr lang="en-US" u="sng" dirty="0">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ntroduction, </a:t>
            </a:r>
            <a:r>
              <a:rPr lang="en-US" u="sng" dirty="0">
                <a:latin typeface="Times New Roman" panose="02020603050405020304" pitchFamily="18" charset="0"/>
                <a:cs typeface="Times New Roman" panose="02020603050405020304" pitchFamily="18" charset="0"/>
              </a:rPr>
              <a:t>M</a:t>
            </a:r>
            <a:r>
              <a:rPr lang="en-US" sz="2400" dirty="0">
                <a:latin typeface="Times New Roman" panose="02020603050405020304" pitchFamily="18" charset="0"/>
                <a:cs typeface="Times New Roman" panose="02020603050405020304" pitchFamily="18" charset="0"/>
              </a:rPr>
              <a:t>ethods, </a:t>
            </a:r>
            <a:r>
              <a:rPr lang="en-US" u="sng" dirty="0">
                <a:latin typeface="Times New Roman" panose="02020603050405020304" pitchFamily="18" charset="0"/>
                <a:cs typeface="Times New Roman" panose="02020603050405020304" pitchFamily="18" charset="0"/>
              </a:rPr>
              <a:t>R</a:t>
            </a:r>
            <a:r>
              <a:rPr lang="en-US" sz="2400" dirty="0">
                <a:latin typeface="Times New Roman" panose="02020603050405020304" pitchFamily="18" charset="0"/>
                <a:cs typeface="Times New Roman" panose="02020603050405020304" pitchFamily="18" charset="0"/>
              </a:rPr>
              <a:t>esearch and </a:t>
            </a:r>
            <a:r>
              <a:rPr lang="en-US" u="sng" dirty="0">
                <a:latin typeface="Times New Roman" panose="02020603050405020304" pitchFamily="18" charset="0"/>
                <a:cs typeface="Times New Roman" panose="02020603050405020304" pitchFamily="18" charset="0"/>
              </a:rPr>
              <a:t>D</a:t>
            </a:r>
            <a:r>
              <a:rPr lang="en-US" sz="2400" dirty="0">
                <a:latin typeface="Times New Roman" panose="02020603050405020304" pitchFamily="18" charset="0"/>
                <a:cs typeface="Times New Roman" panose="02020603050405020304" pitchFamily="18" charset="0"/>
              </a:rPr>
              <a:t>iscussion) article by most international journals for the preparation of scientific materials, including journals like Scopus and Web of Science. Publication of articles in this journals is more difficult, than in other`s. So, that’s why such articles are more appreciated.</a:t>
            </a:r>
            <a:endParaRPr lang="ru-RU" sz="2400" dirty="0">
              <a:latin typeface="Times New Roman" pitchFamily="18" charset="0"/>
              <a:cs typeface="Times New Roman" pitchFamily="18" charset="0"/>
            </a:endParaRPr>
          </a:p>
        </p:txBody>
      </p:sp>
      <p:sp>
        <p:nvSpPr>
          <p:cNvPr id="4" name="Рамка 3"/>
          <p:cNvSpPr/>
          <p:nvPr/>
        </p:nvSpPr>
        <p:spPr>
          <a:xfrm>
            <a:off x="642910" y="1785926"/>
            <a:ext cx="7786742" cy="4143404"/>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Times New Roman" pitchFamily="18" charset="0"/>
              <a:cs typeface="Times New Roman" pitchFamily="18" charset="0"/>
            </a:endParaRPr>
          </a:p>
          <a:p>
            <a:pPr algn="ctr"/>
            <a:endParaRPr lang="ru-RU" dirty="0">
              <a:solidFill>
                <a:schemeClr val="tx1"/>
              </a:solidFill>
            </a:endParaRPr>
          </a:p>
        </p:txBody>
      </p:sp>
      <p:pic>
        <p:nvPicPr>
          <p:cNvPr id="1028" name="Picture 4" descr="📝Как писать актуальность темы научного исследования?"/>
          <p:cNvPicPr>
            <a:picLocks noChangeAspect="1" noChangeArrowheads="1"/>
          </p:cNvPicPr>
          <p:nvPr/>
        </p:nvPicPr>
        <p:blipFill>
          <a:blip r:embed="rId2"/>
          <a:srcRect l="9434" t="6081" r="4087" b="6756"/>
          <a:stretch>
            <a:fillRect/>
          </a:stretch>
        </p:blipFill>
        <p:spPr bwMode="auto">
          <a:xfrm>
            <a:off x="6357950" y="4857736"/>
            <a:ext cx="2558477" cy="2000264"/>
          </a:xfrm>
          <a:prstGeom prst="rect">
            <a:avLst/>
          </a:prstGeom>
          <a:ln>
            <a:noFill/>
          </a:ln>
          <a:effectLst>
            <a:softEdge rad="11250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ая выноска 6"/>
          <p:cNvSpPr/>
          <p:nvPr/>
        </p:nvSpPr>
        <p:spPr>
          <a:xfrm>
            <a:off x="1142976" y="642918"/>
            <a:ext cx="6715172" cy="92869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428596" y="714356"/>
            <a:ext cx="8229600" cy="714380"/>
          </a:xfrm>
        </p:spPr>
        <p:style>
          <a:lnRef idx="2">
            <a:schemeClr val="accent1"/>
          </a:lnRef>
          <a:fillRef idx="1">
            <a:schemeClr val="lt1"/>
          </a:fillRef>
          <a:effectRef idx="0">
            <a:schemeClr val="accent1"/>
          </a:effectRef>
          <a:fontRef idx="minor">
            <a:schemeClr val="dk1"/>
          </a:fontRef>
        </p:style>
        <p:txBody>
          <a:bodyPr>
            <a:normAutofit/>
          </a:bodyPr>
          <a:lstStyle/>
          <a:p>
            <a:pPr algn="ctr"/>
            <a:r>
              <a:rPr lang="en-US" sz="3600" dirty="0">
                <a:latin typeface="Times New Roman" pitchFamily="18" charset="0"/>
                <a:cs typeface="Times New Roman" pitchFamily="18" charset="0"/>
              </a:rPr>
              <a:t>GOAL AND OBJECTIVES</a:t>
            </a:r>
            <a:endParaRPr lang="ru-RU" sz="3600" dirty="0">
              <a:latin typeface="Times New Roman" pitchFamily="18" charset="0"/>
              <a:cs typeface="Times New Roman" pitchFamily="18" charset="0"/>
            </a:endParaRPr>
          </a:p>
        </p:txBody>
      </p:sp>
      <p:sp>
        <p:nvSpPr>
          <p:cNvPr id="3" name="Стрелка вправо 2"/>
          <p:cNvSpPr/>
          <p:nvPr/>
        </p:nvSpPr>
        <p:spPr>
          <a:xfrm>
            <a:off x="714348" y="1571612"/>
            <a:ext cx="3214710" cy="2000264"/>
          </a:xfrm>
          <a:prstGeom prst="rightArrow">
            <a:avLst/>
          </a:prstGeom>
          <a:effectLst>
            <a:outerShdw blurRad="50800" dist="38100" dir="10800000" algn="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ru-RU"/>
          </a:p>
        </p:txBody>
      </p:sp>
      <p:sp>
        <p:nvSpPr>
          <p:cNvPr id="4" name="Стрелка вправо 3"/>
          <p:cNvSpPr/>
          <p:nvPr/>
        </p:nvSpPr>
        <p:spPr>
          <a:xfrm rot="10800000">
            <a:off x="5214942" y="4214818"/>
            <a:ext cx="3214710" cy="1928826"/>
          </a:xfrm>
          <a:prstGeom prst="rightArrow">
            <a:avLst/>
          </a:prstGeom>
          <a:effectLst>
            <a:outerShdw blurRad="50800" dist="38100" algn="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5" name="Прямоугольник 4"/>
          <p:cNvSpPr/>
          <p:nvPr/>
        </p:nvSpPr>
        <p:spPr>
          <a:xfrm>
            <a:off x="4143372" y="1857364"/>
            <a:ext cx="4572000" cy="1631216"/>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a:r>
              <a:rPr lang="en-US" sz="2000" b="1" dirty="0">
                <a:latin typeface="Times New Roman" pitchFamily="18" charset="0"/>
                <a:cs typeface="Times New Roman" pitchFamily="18" charset="0"/>
              </a:rPr>
              <a:t>The main goal </a:t>
            </a:r>
            <a:r>
              <a:rPr lang="en-US" sz="2000" dirty="0">
                <a:latin typeface="Times New Roman" pitchFamily="18" charset="0"/>
                <a:cs typeface="Times New Roman" pitchFamily="18" charset="0"/>
              </a:rPr>
              <a:t>of this project was to get acquainted with the structure of writing scientific articles in the IMRAD format, as well as learn to take into account the peculiarities and prospects of their writing.</a:t>
            </a:r>
            <a:endParaRPr lang="ru-RU" sz="2000" dirty="0">
              <a:latin typeface="Times New Roman" pitchFamily="18" charset="0"/>
              <a:cs typeface="Times New Roman" pitchFamily="18" charset="0"/>
            </a:endParaRPr>
          </a:p>
        </p:txBody>
      </p:sp>
      <p:sp>
        <p:nvSpPr>
          <p:cNvPr id="6" name="Прямоугольник 5"/>
          <p:cNvSpPr/>
          <p:nvPr/>
        </p:nvSpPr>
        <p:spPr>
          <a:xfrm>
            <a:off x="428596" y="4143380"/>
            <a:ext cx="4643470" cy="203132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dirty="0">
                <a:latin typeface="Times New Roman" pitchFamily="18" charset="0"/>
                <a:cs typeface="Times New Roman" pitchFamily="18" charset="0"/>
              </a:rPr>
              <a:t>The goal of the project identified following </a:t>
            </a:r>
            <a:r>
              <a:rPr lang="en-US" b="1" dirty="0">
                <a:latin typeface="Times New Roman" pitchFamily="18" charset="0"/>
                <a:cs typeface="Times New Roman" pitchFamily="18" charset="0"/>
              </a:rPr>
              <a:t>objectives: </a:t>
            </a:r>
          </a:p>
          <a:p>
            <a:pPr>
              <a:buFont typeface="Wingdings" pitchFamily="2" charset="2"/>
              <a:buChar char="Ø"/>
            </a:pP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To determine the structure of writing scientific articles in the IMRAD format;</a:t>
            </a:r>
          </a:p>
          <a:p>
            <a:pPr>
              <a:buFont typeface="Wingdings" pitchFamily="2" charset="2"/>
              <a:buChar char="Ø"/>
            </a:pPr>
            <a:r>
              <a:rPr lang="en-US" dirty="0">
                <a:latin typeface="Times New Roman" pitchFamily="18" charset="0"/>
                <a:cs typeface="Times New Roman" pitchFamily="18" charset="0"/>
              </a:rPr>
              <a:t> To use the acquired knowledge and skills for writing an article corresponding to the format IMRAD.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Выноска со стрелкой вниз 4"/>
          <p:cNvSpPr/>
          <p:nvPr/>
        </p:nvSpPr>
        <p:spPr>
          <a:xfrm>
            <a:off x="1071538" y="4786322"/>
            <a:ext cx="7000924" cy="928694"/>
          </a:xfrm>
          <a:prstGeom prst="downArrow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a:p>
        </p:txBody>
      </p:sp>
      <p:sp>
        <p:nvSpPr>
          <p:cNvPr id="2" name="Заголовок 1"/>
          <p:cNvSpPr>
            <a:spLocks noGrp="1"/>
          </p:cNvSpPr>
          <p:nvPr>
            <p:ph type="title"/>
          </p:nvPr>
        </p:nvSpPr>
        <p:spPr>
          <a:xfrm>
            <a:off x="1071538" y="500042"/>
            <a:ext cx="7358114" cy="712674"/>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en-US" sz="3600" dirty="0">
                <a:latin typeface="Times New Roman" pitchFamily="18" charset="0"/>
                <a:cs typeface="Times New Roman" pitchFamily="18" charset="0"/>
              </a:rPr>
              <a:t>OBJECT AND SUBJECT</a:t>
            </a:r>
            <a:endParaRPr lang="ru-RU" sz="3600" dirty="0">
              <a:latin typeface="Times New Roman" pitchFamily="18" charset="0"/>
              <a:cs typeface="Times New Roman" pitchFamily="18" charset="0"/>
            </a:endParaRPr>
          </a:p>
        </p:txBody>
      </p:sp>
      <p:sp>
        <p:nvSpPr>
          <p:cNvPr id="3" name="Прямоугольник 2"/>
          <p:cNvSpPr/>
          <p:nvPr/>
        </p:nvSpPr>
        <p:spPr>
          <a:xfrm>
            <a:off x="3643306" y="4714884"/>
            <a:ext cx="1886350" cy="646331"/>
          </a:xfrm>
          <a:prstGeom prst="rect">
            <a:avLst/>
          </a:prstGeom>
        </p:spPr>
        <p:txBody>
          <a:bodyPr wrap="none">
            <a:spAutoFit/>
          </a:bodyPr>
          <a:lstStyle/>
          <a:p>
            <a:r>
              <a:rPr lang="en-US" sz="3600" dirty="0">
                <a:latin typeface="Times New Roman" pitchFamily="18" charset="0"/>
                <a:cs typeface="Times New Roman" pitchFamily="18" charset="0"/>
              </a:rPr>
              <a:t>RESULT</a:t>
            </a:r>
            <a:endParaRPr lang="ru-RU" sz="3600" dirty="0"/>
          </a:p>
        </p:txBody>
      </p:sp>
      <p:graphicFrame>
        <p:nvGraphicFramePr>
          <p:cNvPr id="4" name="Схема 3"/>
          <p:cNvGraphicFramePr/>
          <p:nvPr/>
        </p:nvGraphicFramePr>
        <p:xfrm>
          <a:off x="1500166" y="1357298"/>
          <a:ext cx="6215106" cy="3000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Прямоугольник 5"/>
          <p:cNvSpPr/>
          <p:nvPr/>
        </p:nvSpPr>
        <p:spPr>
          <a:xfrm>
            <a:off x="1071538" y="5786454"/>
            <a:ext cx="7000924" cy="6463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dirty="0"/>
              <a:t>The result of the design work is the writing of an article on the topic of dissertation research in the IMRAD format</a:t>
            </a:r>
            <a:endParaRPr lang="ru-RU" dirty="0"/>
          </a:p>
        </p:txBody>
      </p:sp>
      <p:sp>
        <p:nvSpPr>
          <p:cNvPr id="7" name="Стрелка вправо 6"/>
          <p:cNvSpPr/>
          <p:nvPr/>
        </p:nvSpPr>
        <p:spPr>
          <a:xfrm>
            <a:off x="142844" y="642918"/>
            <a:ext cx="857256" cy="500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право 7"/>
          <p:cNvSpPr/>
          <p:nvPr/>
        </p:nvSpPr>
        <p:spPr>
          <a:xfrm>
            <a:off x="142844" y="4714884"/>
            <a:ext cx="857256" cy="500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ая выноска 2"/>
          <p:cNvSpPr/>
          <p:nvPr/>
        </p:nvSpPr>
        <p:spPr>
          <a:xfrm>
            <a:off x="1142976" y="642918"/>
            <a:ext cx="6715172" cy="92869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500034" y="714356"/>
            <a:ext cx="8229600" cy="785802"/>
          </a:xfrm>
        </p:spPr>
        <p:style>
          <a:lnRef idx="2">
            <a:schemeClr val="accent1"/>
          </a:lnRef>
          <a:fillRef idx="1">
            <a:schemeClr val="lt1"/>
          </a:fillRef>
          <a:effectRef idx="0">
            <a:schemeClr val="accent1"/>
          </a:effectRef>
          <a:fontRef idx="minor">
            <a:schemeClr val="dk1"/>
          </a:fontRef>
        </p:style>
        <p:txBody>
          <a:bodyPr>
            <a:normAutofit/>
          </a:bodyPr>
          <a:lstStyle/>
          <a:p>
            <a:pPr algn="ctr"/>
            <a:r>
              <a:rPr lang="en-US" sz="3600" dirty="0">
                <a:latin typeface="Times New Roman" pitchFamily="18" charset="0"/>
                <a:cs typeface="Times New Roman" pitchFamily="18" charset="0"/>
              </a:rPr>
              <a:t>INTRODUCTION</a:t>
            </a:r>
            <a:endParaRPr lang="ru-RU" sz="3600" dirty="0">
              <a:latin typeface="Times New Roman" pitchFamily="18" charset="0"/>
              <a:cs typeface="Times New Roman" pitchFamily="18" charset="0"/>
            </a:endParaRPr>
          </a:p>
        </p:txBody>
      </p:sp>
      <p:sp>
        <p:nvSpPr>
          <p:cNvPr id="5" name="Горизонтальный свиток 4"/>
          <p:cNvSpPr/>
          <p:nvPr/>
        </p:nvSpPr>
        <p:spPr>
          <a:xfrm>
            <a:off x="785786" y="1928802"/>
            <a:ext cx="7715304" cy="428628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1357290" y="2786058"/>
            <a:ext cx="7072362" cy="2677656"/>
          </a:xfrm>
          <a:prstGeom prst="rect">
            <a:avLst/>
          </a:prstGeom>
        </p:spPr>
        <p:txBody>
          <a:bodyPr wrap="square">
            <a:spAutoFit/>
          </a:bodyPr>
          <a:lstStyle/>
          <a:p>
            <a:pPr algn="ctr"/>
            <a:r>
              <a:rPr lang="en-US" sz="2100" dirty="0">
                <a:solidFill>
                  <a:schemeClr val="bg1"/>
                </a:solidFill>
                <a:latin typeface="Times New Roman" pitchFamily="18" charset="0"/>
                <a:cs typeface="Times New Roman" pitchFamily="18" charset="0"/>
              </a:rPr>
              <a:t>Modern scholars distinguish different types of scientific articles - it depends on the topic chosen by the author and the research method. But it should be noted that any scientific article is a logically completed study of any problem, carried out through the application of the scientific method. As mentioned before, most international journals recommend using the IMRAD article structure for preparing scientific materials, since this is the most common style of writing scientific articles.</a:t>
            </a:r>
            <a:endParaRPr lang="ru-RU" sz="2100" dirty="0">
              <a:solidFill>
                <a:schemeClr val="bg1"/>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ая выноска 2"/>
          <p:cNvSpPr/>
          <p:nvPr/>
        </p:nvSpPr>
        <p:spPr>
          <a:xfrm>
            <a:off x="1214414" y="500042"/>
            <a:ext cx="6715172" cy="92869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428596" y="571480"/>
            <a:ext cx="8229600" cy="714364"/>
          </a:xfrm>
        </p:spPr>
        <p:style>
          <a:lnRef idx="2">
            <a:schemeClr val="accent1"/>
          </a:lnRef>
          <a:fillRef idx="1">
            <a:schemeClr val="lt1"/>
          </a:fillRef>
          <a:effectRef idx="0">
            <a:schemeClr val="accent1"/>
          </a:effectRef>
          <a:fontRef idx="minor">
            <a:schemeClr val="dk1"/>
          </a:fontRef>
        </p:style>
        <p:txBody>
          <a:bodyPr>
            <a:normAutofit/>
          </a:bodyPr>
          <a:lstStyle/>
          <a:p>
            <a:pPr algn="ctr"/>
            <a:r>
              <a:rPr lang="en-US" sz="3600" dirty="0">
                <a:latin typeface="Times New Roman" pitchFamily="18" charset="0"/>
                <a:ea typeface="+mn-ea"/>
                <a:cs typeface="Times New Roman" pitchFamily="18" charset="0"/>
              </a:rPr>
              <a:t>What is IMRAD</a:t>
            </a:r>
            <a:r>
              <a:rPr lang="en-US" dirty="0">
                <a:latin typeface="Times New Roman" pitchFamily="18" charset="0"/>
                <a:cs typeface="Times New Roman" pitchFamily="18" charset="0"/>
              </a:rPr>
              <a:t>?</a:t>
            </a:r>
            <a:endParaRPr lang="ru-RU" dirty="0"/>
          </a:p>
        </p:txBody>
      </p:sp>
      <p:graphicFrame>
        <p:nvGraphicFramePr>
          <p:cNvPr id="5" name="Схема 4"/>
          <p:cNvGraphicFramePr/>
          <p:nvPr/>
        </p:nvGraphicFramePr>
        <p:xfrm>
          <a:off x="285720" y="1397000"/>
          <a:ext cx="8501122" cy="48180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0100" y="428604"/>
            <a:ext cx="7358114" cy="469642"/>
          </a:xfrm>
        </p:spPr>
        <p:style>
          <a:lnRef idx="2">
            <a:schemeClr val="accent1"/>
          </a:lnRef>
          <a:fillRef idx="1">
            <a:schemeClr val="lt1"/>
          </a:fillRef>
          <a:effectRef idx="0">
            <a:schemeClr val="accent1"/>
          </a:effectRef>
          <a:fontRef idx="minor">
            <a:schemeClr val="dk1"/>
          </a:fontRef>
        </p:style>
        <p:txBody>
          <a:bodyPr>
            <a:noAutofit/>
          </a:bodyPr>
          <a:lstStyle/>
          <a:p>
            <a:pPr algn="ctr"/>
            <a:r>
              <a:rPr lang="en-US" sz="2800" b="0" dirty="0">
                <a:latin typeface="Times New Roman" pitchFamily="18" charset="0"/>
                <a:cs typeface="Times New Roman" pitchFamily="18" charset="0"/>
              </a:rPr>
              <a:t>Description of the structure of the IMRAD article.</a:t>
            </a:r>
            <a:endParaRPr lang="ru-RU" sz="2800" b="0" dirty="0">
              <a:latin typeface="Times New Roman" pitchFamily="18" charset="0"/>
              <a:cs typeface="Times New Roman" pitchFamily="18" charset="0"/>
            </a:endParaRPr>
          </a:p>
        </p:txBody>
      </p:sp>
      <p:pic>
        <p:nvPicPr>
          <p:cNvPr id="5" name="Picture 2" descr="C:\Users\Home\Desktop\IMRAD4.png"/>
          <p:cNvPicPr>
            <a:picLocks noGrp="1" noChangeAspect="1" noChangeArrowheads="1"/>
          </p:cNvPicPr>
          <p:nvPr>
            <p:ph sz="half" idx="1"/>
          </p:nvPr>
        </p:nvPicPr>
        <p:blipFill>
          <a:blip r:embed="rId2" cstate="print"/>
          <a:srcRect/>
          <a:stretch>
            <a:fillRect/>
          </a:stretch>
        </p:blipFill>
        <p:spPr bwMode="auto">
          <a:xfrm>
            <a:off x="1952038" y="928670"/>
            <a:ext cx="5191730" cy="5929331"/>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ая выноска 2"/>
          <p:cNvSpPr/>
          <p:nvPr/>
        </p:nvSpPr>
        <p:spPr>
          <a:xfrm>
            <a:off x="1357290" y="500042"/>
            <a:ext cx="6715172" cy="92869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571472" y="642918"/>
            <a:ext cx="8229600" cy="642942"/>
          </a:xfrm>
        </p:spPr>
        <p:style>
          <a:lnRef idx="2">
            <a:schemeClr val="accent1"/>
          </a:lnRef>
          <a:fillRef idx="1">
            <a:schemeClr val="lt1"/>
          </a:fillRef>
          <a:effectRef idx="0">
            <a:schemeClr val="accent1"/>
          </a:effectRef>
          <a:fontRef idx="minor">
            <a:schemeClr val="dk1"/>
          </a:fontRef>
        </p:style>
        <p:txBody>
          <a:bodyPr/>
          <a:lstStyle/>
          <a:p>
            <a:pPr algn="ctr"/>
            <a:r>
              <a:rPr lang="en-US" sz="3600" dirty="0">
                <a:latin typeface="Times New Roman" pitchFamily="18" charset="0"/>
                <a:ea typeface="+mn-ea"/>
                <a:cs typeface="Times New Roman" pitchFamily="18" charset="0"/>
              </a:rPr>
              <a:t>INTRODUCTION</a:t>
            </a:r>
            <a:endParaRPr lang="ru-RU" sz="3600" dirty="0">
              <a:latin typeface="Times New Roman" pitchFamily="18" charset="0"/>
              <a:ea typeface="+mn-ea"/>
              <a:cs typeface="Times New Roman" pitchFamily="18" charset="0"/>
            </a:endParaRPr>
          </a:p>
        </p:txBody>
      </p:sp>
      <p:graphicFrame>
        <p:nvGraphicFramePr>
          <p:cNvPr id="5" name="Схема 4"/>
          <p:cNvGraphicFramePr/>
          <p:nvPr/>
        </p:nvGraphicFramePr>
        <p:xfrm>
          <a:off x="0" y="1468438"/>
          <a:ext cx="9144000" cy="53181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922</TotalTime>
  <Words>2156</Words>
  <Application>Microsoft Office PowerPoint</Application>
  <PresentationFormat>Экран (4:3)</PresentationFormat>
  <Paragraphs>101</Paragraphs>
  <Slides>22</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22</vt:i4>
      </vt:variant>
    </vt:vector>
  </HeadingPairs>
  <TitlesOfParts>
    <vt:vector size="29" baseType="lpstr">
      <vt:lpstr>Arial</vt:lpstr>
      <vt:lpstr>Georgia</vt:lpstr>
      <vt:lpstr>Times New Roman</vt:lpstr>
      <vt:lpstr>Trebuchet MS</vt:lpstr>
      <vt:lpstr>Wingdings</vt:lpstr>
      <vt:lpstr>Wingdings 2</vt:lpstr>
      <vt:lpstr>Городская</vt:lpstr>
      <vt:lpstr>AL-FARABI KAZAKH NATIONAL UNIVERSITY</vt:lpstr>
      <vt:lpstr>Презентация PowerPoint</vt:lpstr>
      <vt:lpstr>RELEVANCE OF THE PROJECT</vt:lpstr>
      <vt:lpstr>GOAL AND OBJECTIVES</vt:lpstr>
      <vt:lpstr>OBJECT AND SUBJECT</vt:lpstr>
      <vt:lpstr>INTRODUCTION</vt:lpstr>
      <vt:lpstr>What is IMRAD?</vt:lpstr>
      <vt:lpstr>Description of the structure of the IMRAD article.</vt:lpstr>
      <vt:lpstr>INTRODUCTION</vt:lpstr>
      <vt:lpstr>METHODS</vt:lpstr>
      <vt:lpstr> RESULTS</vt:lpstr>
      <vt:lpstr>DISCUSSION</vt:lpstr>
      <vt:lpstr>TITLE</vt:lpstr>
      <vt:lpstr>ABSTRACT</vt:lpstr>
      <vt:lpstr>INTRODUCTION</vt:lpstr>
      <vt:lpstr>METHODS</vt:lpstr>
      <vt:lpstr>RESULTS</vt:lpstr>
      <vt:lpstr>DISCUSSION</vt:lpstr>
      <vt:lpstr>DISCUSSION</vt:lpstr>
      <vt:lpstr>CONCLUSION</vt:lpstr>
      <vt:lpstr>REFERENCES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Home</dc:creator>
  <cp:lastModifiedBy>Пользователь</cp:lastModifiedBy>
  <cp:revision>117</cp:revision>
  <dcterms:created xsi:type="dcterms:W3CDTF">2020-12-19T09:26:32Z</dcterms:created>
  <dcterms:modified xsi:type="dcterms:W3CDTF">2024-09-30T07:00:34Z</dcterms:modified>
</cp:coreProperties>
</file>